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87" r:id="rId12"/>
    <p:sldId id="267" r:id="rId13"/>
    <p:sldId id="268" r:id="rId14"/>
    <p:sldId id="288" r:id="rId15"/>
    <p:sldId id="289" r:id="rId16"/>
    <p:sldId id="280" r:id="rId17"/>
    <p:sldId id="281" r:id="rId18"/>
    <p:sldId id="282" r:id="rId19"/>
    <p:sldId id="283" r:id="rId20"/>
    <p:sldId id="272" r:id="rId21"/>
    <p:sldId id="270" r:id="rId22"/>
    <p:sldId id="271" r:id="rId23"/>
    <p:sldId id="273" r:id="rId24"/>
    <p:sldId id="274" r:id="rId25"/>
    <p:sldId id="275" r:id="rId26"/>
    <p:sldId id="276" r:id="rId27"/>
    <p:sldId id="277" r:id="rId28"/>
    <p:sldId id="278" r:id="rId29"/>
    <p:sldId id="279" r:id="rId30"/>
    <p:sldId id="284" r:id="rId31"/>
    <p:sldId id="285" r:id="rId32"/>
    <p:sldId id="286" r:id="rId33"/>
  </p:sldIdLst>
  <p:sldSz cx="9144000" cy="5143500" type="screen16x9"/>
  <p:notesSz cx="6858000" cy="9144000"/>
  <p:embeddedFontLst>
    <p:embeddedFont>
      <p:font typeface="Algerian" pitchFamily="82" charset="77"/>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entury Gothic" panose="020B0502020202020204" pitchFamily="34" charset="0"/>
      <p:regular r:id="rId42"/>
      <p:bold r:id="rId43"/>
      <p:italic r:id="rId44"/>
      <p:boldItalic r:id="rId45"/>
    </p:embeddedFont>
    <p:embeddedFont>
      <p:font typeface="Comic Sans MS" panose="030F0902030302020204" pitchFamily="66" charset="0"/>
      <p:regular r:id="rId46"/>
    </p:embeddedFont>
    <p:embeddedFont>
      <p:font typeface="Roboto" panose="02000000000000000000" pitchFamily="2"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S/so/ShHEm+ek4tFfJQNYOPjzL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DDB706-73CE-4CD4-816C-3F0A974274FD}">
  <a:tblStyle styleId="{4DDDB706-73CE-4CD4-816C-3F0A974274F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18"/>
  </p:normalViewPr>
  <p:slideViewPr>
    <p:cSldViewPr snapToGrid="0">
      <p:cViewPr varScale="1">
        <p:scale>
          <a:sx n="112" d="100"/>
          <a:sy n="112" d="100"/>
        </p:scale>
        <p:origin x="200"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06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9322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03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8675a6b5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8675a6b5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09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52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675a6b5d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8675a6b5d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526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Text Vectorization is the process of converting text into numerical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da37f7518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8da37f7518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7" name="Google Shape;64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8dc0cfde7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8dc0cfde7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da37f751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da37f751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da37f751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9" name="Google Shape;289;g8da37f7518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da37f75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da37f75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in detail</a:t>
            </a:r>
            <a:endParaRPr dirty="0"/>
          </a:p>
          <a:p>
            <a:pPr marL="0" lvl="0" indent="0" algn="l" rtl="0">
              <a:spcBef>
                <a:spcPts val="0"/>
              </a:spcBef>
              <a:spcAft>
                <a:spcPts val="0"/>
              </a:spcAft>
              <a:buNone/>
            </a:pPr>
            <a:r>
              <a:rPr lang="en-US" dirty="0"/>
              <a:t>followed few steps of text mining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dc0cfde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dc0cfde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dc3378d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dc3378db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12DC-92E1-234F-BE91-D0AC3BC274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B955139-D894-BE42-8E5F-9F045A03806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C502B8-D1BD-7241-9CFE-C3DC860C82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9CCD4EC-B439-FA44-A824-1FC026642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BEBF1-2336-C545-A9EF-A8B24B309E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217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CF2C-076B-C842-8770-D755345A63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BA3C5-6576-E14F-8B41-3EA7484DB5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52D5A-1467-7C40-9E6D-AE0DA52B36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87CC90F-DAAB-9E43-AC12-8B6169B7E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DF88D-716E-154F-B402-3C8A2ECACC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936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4EE8A-E177-0A4B-847B-E3488A2BD86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4DA923-D354-4340-A395-B118321A69C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8F168-9F04-BB4E-B76F-553E07D88C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1DC0729-A3D3-B043-81BC-37DC9A169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AA421-3658-C841-9472-B441FD950D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2199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2"/>
              </a:buClr>
              <a:buSzPts val="2800"/>
              <a:buFont typeface="Century Gothic"/>
              <a:buNone/>
              <a:defRPr/>
            </a:lvl1pPr>
            <a:lvl2pPr lvl="1" algn="l" rtl="0">
              <a:lnSpc>
                <a:spcPct val="100000"/>
              </a:lnSpc>
              <a:spcBef>
                <a:spcPts val="0"/>
              </a:spcBef>
              <a:spcAft>
                <a:spcPts val="0"/>
              </a:spcAft>
              <a:buClr>
                <a:schemeClr val="dk2"/>
              </a:buClr>
              <a:buSzPts val="2800"/>
              <a:buNone/>
              <a:defRPr/>
            </a:lvl2pPr>
            <a:lvl3pPr lvl="2" algn="l" rtl="0">
              <a:lnSpc>
                <a:spcPct val="100000"/>
              </a:lnSpc>
              <a:spcBef>
                <a:spcPts val="0"/>
              </a:spcBef>
              <a:spcAft>
                <a:spcPts val="0"/>
              </a:spcAft>
              <a:buClr>
                <a:schemeClr val="dk2"/>
              </a:buClr>
              <a:buSzPts val="2800"/>
              <a:buNone/>
              <a:defRPr/>
            </a:lvl3pPr>
            <a:lvl4pPr lvl="3" algn="l" rtl="0">
              <a:lnSpc>
                <a:spcPct val="100000"/>
              </a:lnSpc>
              <a:spcBef>
                <a:spcPts val="0"/>
              </a:spcBef>
              <a:spcAft>
                <a:spcPts val="0"/>
              </a:spcAft>
              <a:buClr>
                <a:schemeClr val="dk2"/>
              </a:buClr>
              <a:buSzPts val="2800"/>
              <a:buNone/>
              <a:defRPr/>
            </a:lvl4pPr>
            <a:lvl5pPr lvl="4" algn="l" rtl="0">
              <a:lnSpc>
                <a:spcPct val="100000"/>
              </a:lnSpc>
              <a:spcBef>
                <a:spcPts val="0"/>
              </a:spcBef>
              <a:spcAft>
                <a:spcPts val="0"/>
              </a:spcAft>
              <a:buClr>
                <a:schemeClr val="dk2"/>
              </a:buClr>
              <a:buSzPts val="2800"/>
              <a:buNone/>
              <a:defRPr/>
            </a:lvl5pPr>
            <a:lvl6pPr lvl="5" algn="l" rtl="0">
              <a:lnSpc>
                <a:spcPct val="100000"/>
              </a:lnSpc>
              <a:spcBef>
                <a:spcPts val="0"/>
              </a:spcBef>
              <a:spcAft>
                <a:spcPts val="0"/>
              </a:spcAft>
              <a:buClr>
                <a:schemeClr val="dk2"/>
              </a:buClr>
              <a:buSzPts val="2800"/>
              <a:buNone/>
              <a:defRPr/>
            </a:lvl6pPr>
            <a:lvl7pPr lvl="6" algn="l" rtl="0">
              <a:lnSpc>
                <a:spcPct val="100000"/>
              </a:lnSpc>
              <a:spcBef>
                <a:spcPts val="0"/>
              </a:spcBef>
              <a:spcAft>
                <a:spcPts val="0"/>
              </a:spcAft>
              <a:buClr>
                <a:schemeClr val="dk2"/>
              </a:buClr>
              <a:buSzPts val="2800"/>
              <a:buNone/>
              <a:defRPr/>
            </a:lvl7pPr>
            <a:lvl8pPr lvl="7" algn="l" rtl="0">
              <a:lnSpc>
                <a:spcPct val="100000"/>
              </a:lnSpc>
              <a:spcBef>
                <a:spcPts val="0"/>
              </a:spcBef>
              <a:spcAft>
                <a:spcPts val="0"/>
              </a:spcAft>
              <a:buClr>
                <a:schemeClr val="dk2"/>
              </a:buClr>
              <a:buSzPts val="2800"/>
              <a:buNone/>
              <a:defRPr/>
            </a:lvl8pPr>
            <a:lvl9pPr lvl="8" algn="l" rtl="0">
              <a:lnSpc>
                <a:spcPct val="100000"/>
              </a:lnSpc>
              <a:spcBef>
                <a:spcPts val="0"/>
              </a:spcBef>
              <a:spcAft>
                <a:spcPts val="0"/>
              </a:spcAft>
              <a:buClr>
                <a:schemeClr val="dk2"/>
              </a:buClr>
              <a:buSzPts val="2800"/>
              <a:buNone/>
              <a:defRPr/>
            </a:lvl9pPr>
          </a:lstStyle>
          <a:p>
            <a:endParaRPr/>
          </a:p>
        </p:txBody>
      </p:sp>
      <p:sp>
        <p:nvSpPr>
          <p:cNvPr id="34" name="Google Shape;34;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1600"/>
              </a:spcBef>
              <a:spcAft>
                <a:spcPts val="0"/>
              </a:spcAft>
              <a:buSzPts val="1400"/>
              <a:buChar char="○"/>
              <a:defRPr/>
            </a:lvl2pPr>
            <a:lvl3pPr marL="1371600" lvl="2" indent="-317500" algn="l" rtl="0">
              <a:lnSpc>
                <a:spcPct val="100000"/>
              </a:lnSpc>
              <a:spcBef>
                <a:spcPts val="1600"/>
              </a:spcBef>
              <a:spcAft>
                <a:spcPts val="0"/>
              </a:spcAft>
              <a:buSzPts val="1400"/>
              <a:buChar char="■"/>
              <a:defRPr/>
            </a:lvl3pPr>
            <a:lvl4pPr marL="1828800" lvl="3" indent="-317500" algn="l" rtl="0">
              <a:lnSpc>
                <a:spcPct val="100000"/>
              </a:lnSpc>
              <a:spcBef>
                <a:spcPts val="1600"/>
              </a:spcBef>
              <a:spcAft>
                <a:spcPts val="0"/>
              </a:spcAft>
              <a:buSzPts val="1400"/>
              <a:buChar char="●"/>
              <a:defRPr/>
            </a:lvl4pPr>
            <a:lvl5pPr marL="2286000" lvl="4" indent="-317500" algn="l" rtl="0">
              <a:lnSpc>
                <a:spcPct val="100000"/>
              </a:lnSpc>
              <a:spcBef>
                <a:spcPts val="1600"/>
              </a:spcBef>
              <a:spcAft>
                <a:spcPts val="0"/>
              </a:spcAft>
              <a:buSzPts val="1400"/>
              <a:buChar char="○"/>
              <a:defRPr/>
            </a:lvl5pPr>
            <a:lvl6pPr marL="2743200" lvl="5" indent="-317500" algn="l" rtl="0">
              <a:lnSpc>
                <a:spcPct val="100000"/>
              </a:lnSpc>
              <a:spcBef>
                <a:spcPts val="1600"/>
              </a:spcBef>
              <a:spcAft>
                <a:spcPts val="0"/>
              </a:spcAft>
              <a:buSzPts val="1400"/>
              <a:buChar char="■"/>
              <a:defRPr/>
            </a:lvl6pPr>
            <a:lvl7pPr marL="3200400" lvl="6" indent="-317500" algn="l" rtl="0">
              <a:lnSpc>
                <a:spcPct val="100000"/>
              </a:lnSpc>
              <a:spcBef>
                <a:spcPts val="1600"/>
              </a:spcBef>
              <a:spcAft>
                <a:spcPts val="0"/>
              </a:spcAft>
              <a:buSzPts val="1400"/>
              <a:buChar char="●"/>
              <a:defRPr/>
            </a:lvl7pPr>
            <a:lvl8pPr marL="3657600" lvl="7" indent="-317500" algn="l" rtl="0">
              <a:lnSpc>
                <a:spcPct val="100000"/>
              </a:lnSpc>
              <a:spcBef>
                <a:spcPts val="1600"/>
              </a:spcBef>
              <a:spcAft>
                <a:spcPts val="0"/>
              </a:spcAft>
              <a:buSzPts val="1400"/>
              <a:buChar char="○"/>
              <a:defRPr/>
            </a:lvl8pPr>
            <a:lvl9pPr marL="4114800" lvl="8" indent="-317500" algn="l" rtl="0">
              <a:lnSpc>
                <a:spcPct val="100000"/>
              </a:lnSpc>
              <a:spcBef>
                <a:spcPts val="1600"/>
              </a:spcBef>
              <a:spcAft>
                <a:spcPts val="1600"/>
              </a:spcAft>
              <a:buSzPts val="1400"/>
              <a:buChar char="■"/>
              <a:defRPr/>
            </a:lvl9pPr>
          </a:lstStyle>
          <a:p>
            <a:endParaRPr/>
          </a:p>
        </p:txBody>
      </p:sp>
      <p:sp>
        <p:nvSpPr>
          <p:cNvPr id="35" name="Google Shape;3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6961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2"/>
              </a:buClr>
              <a:buSzPts val="2800"/>
              <a:buFont typeface="Century Gothic"/>
              <a:buNone/>
              <a:defRPr/>
            </a:lvl1pPr>
            <a:lvl2pPr lvl="1" algn="l" rtl="0">
              <a:lnSpc>
                <a:spcPct val="100000"/>
              </a:lnSpc>
              <a:spcBef>
                <a:spcPts val="0"/>
              </a:spcBef>
              <a:spcAft>
                <a:spcPts val="0"/>
              </a:spcAft>
              <a:buClr>
                <a:schemeClr val="dk2"/>
              </a:buClr>
              <a:buSzPts val="2800"/>
              <a:buNone/>
              <a:defRPr/>
            </a:lvl2pPr>
            <a:lvl3pPr lvl="2" algn="l" rtl="0">
              <a:lnSpc>
                <a:spcPct val="100000"/>
              </a:lnSpc>
              <a:spcBef>
                <a:spcPts val="0"/>
              </a:spcBef>
              <a:spcAft>
                <a:spcPts val="0"/>
              </a:spcAft>
              <a:buClr>
                <a:schemeClr val="dk2"/>
              </a:buClr>
              <a:buSzPts val="2800"/>
              <a:buNone/>
              <a:defRPr/>
            </a:lvl3pPr>
            <a:lvl4pPr lvl="3" algn="l" rtl="0">
              <a:lnSpc>
                <a:spcPct val="100000"/>
              </a:lnSpc>
              <a:spcBef>
                <a:spcPts val="0"/>
              </a:spcBef>
              <a:spcAft>
                <a:spcPts val="0"/>
              </a:spcAft>
              <a:buClr>
                <a:schemeClr val="dk2"/>
              </a:buClr>
              <a:buSzPts val="2800"/>
              <a:buNone/>
              <a:defRPr/>
            </a:lvl4pPr>
            <a:lvl5pPr lvl="4" algn="l" rtl="0">
              <a:lnSpc>
                <a:spcPct val="100000"/>
              </a:lnSpc>
              <a:spcBef>
                <a:spcPts val="0"/>
              </a:spcBef>
              <a:spcAft>
                <a:spcPts val="0"/>
              </a:spcAft>
              <a:buClr>
                <a:schemeClr val="dk2"/>
              </a:buClr>
              <a:buSzPts val="2800"/>
              <a:buNone/>
              <a:defRPr/>
            </a:lvl5pPr>
            <a:lvl6pPr lvl="5" algn="l" rtl="0">
              <a:lnSpc>
                <a:spcPct val="100000"/>
              </a:lnSpc>
              <a:spcBef>
                <a:spcPts val="0"/>
              </a:spcBef>
              <a:spcAft>
                <a:spcPts val="0"/>
              </a:spcAft>
              <a:buClr>
                <a:schemeClr val="dk2"/>
              </a:buClr>
              <a:buSzPts val="2800"/>
              <a:buNone/>
              <a:defRPr/>
            </a:lvl6pPr>
            <a:lvl7pPr lvl="6" algn="l" rtl="0">
              <a:lnSpc>
                <a:spcPct val="100000"/>
              </a:lnSpc>
              <a:spcBef>
                <a:spcPts val="0"/>
              </a:spcBef>
              <a:spcAft>
                <a:spcPts val="0"/>
              </a:spcAft>
              <a:buClr>
                <a:schemeClr val="dk2"/>
              </a:buClr>
              <a:buSzPts val="2800"/>
              <a:buNone/>
              <a:defRPr/>
            </a:lvl7pPr>
            <a:lvl8pPr lvl="7" algn="l" rtl="0">
              <a:lnSpc>
                <a:spcPct val="100000"/>
              </a:lnSpc>
              <a:spcBef>
                <a:spcPts val="0"/>
              </a:spcBef>
              <a:spcAft>
                <a:spcPts val="0"/>
              </a:spcAft>
              <a:buClr>
                <a:schemeClr val="dk2"/>
              </a:buClr>
              <a:buSzPts val="2800"/>
              <a:buNone/>
              <a:defRPr/>
            </a:lvl8pPr>
            <a:lvl9pPr lvl="8" algn="l" rtl="0">
              <a:lnSpc>
                <a:spcPct val="100000"/>
              </a:lnSpc>
              <a:spcBef>
                <a:spcPts val="0"/>
              </a:spcBef>
              <a:spcAft>
                <a:spcPts val="0"/>
              </a:spcAft>
              <a:buClr>
                <a:schemeClr val="dk2"/>
              </a:buClr>
              <a:buSzPts val="2800"/>
              <a:buNone/>
              <a:defRPr/>
            </a:lvl9pPr>
          </a:lstStyle>
          <a:p>
            <a:endParaRPr/>
          </a:p>
        </p:txBody>
      </p:sp>
      <p:sp>
        <p:nvSpPr>
          <p:cNvPr id="51" name="Google Shape;51;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Char char="●"/>
              <a:defRPr sz="1400"/>
            </a:lvl1pPr>
            <a:lvl2pPr marL="914400" lvl="1" indent="-304800" algn="l" rtl="0">
              <a:lnSpc>
                <a:spcPct val="100000"/>
              </a:lnSpc>
              <a:spcBef>
                <a:spcPts val="1600"/>
              </a:spcBef>
              <a:spcAft>
                <a:spcPts val="0"/>
              </a:spcAft>
              <a:buSzPts val="1200"/>
              <a:buChar char="○"/>
              <a:defRPr sz="1200"/>
            </a:lvl2pPr>
            <a:lvl3pPr marL="1371600" lvl="2" indent="-304800" algn="l" rtl="0">
              <a:lnSpc>
                <a:spcPct val="100000"/>
              </a:lnSpc>
              <a:spcBef>
                <a:spcPts val="1600"/>
              </a:spcBef>
              <a:spcAft>
                <a:spcPts val="0"/>
              </a:spcAft>
              <a:buSzPts val="1200"/>
              <a:buChar char="■"/>
              <a:defRPr sz="1200"/>
            </a:lvl3pPr>
            <a:lvl4pPr marL="1828800" lvl="3" indent="-304800" algn="l" rtl="0">
              <a:lnSpc>
                <a:spcPct val="100000"/>
              </a:lnSpc>
              <a:spcBef>
                <a:spcPts val="1600"/>
              </a:spcBef>
              <a:spcAft>
                <a:spcPts val="0"/>
              </a:spcAft>
              <a:buSzPts val="1200"/>
              <a:buChar char="●"/>
              <a:defRPr sz="1200"/>
            </a:lvl4pPr>
            <a:lvl5pPr marL="2286000" lvl="4" indent="-304800" algn="l" rtl="0">
              <a:lnSpc>
                <a:spcPct val="100000"/>
              </a:lnSpc>
              <a:spcBef>
                <a:spcPts val="1600"/>
              </a:spcBef>
              <a:spcAft>
                <a:spcPts val="0"/>
              </a:spcAft>
              <a:buSzPts val="1200"/>
              <a:buChar char="○"/>
              <a:defRPr sz="1200"/>
            </a:lvl5pPr>
            <a:lvl6pPr marL="2743200" lvl="5" indent="-304800" algn="l" rtl="0">
              <a:lnSpc>
                <a:spcPct val="100000"/>
              </a:lnSpc>
              <a:spcBef>
                <a:spcPts val="1600"/>
              </a:spcBef>
              <a:spcAft>
                <a:spcPts val="0"/>
              </a:spcAft>
              <a:buSzPts val="1200"/>
              <a:buChar char="■"/>
              <a:defRPr sz="1200"/>
            </a:lvl6pPr>
            <a:lvl7pPr marL="3200400" lvl="6" indent="-304800" algn="l" rtl="0">
              <a:lnSpc>
                <a:spcPct val="100000"/>
              </a:lnSpc>
              <a:spcBef>
                <a:spcPts val="1600"/>
              </a:spcBef>
              <a:spcAft>
                <a:spcPts val="0"/>
              </a:spcAft>
              <a:buSzPts val="1200"/>
              <a:buChar char="●"/>
              <a:defRPr sz="1200"/>
            </a:lvl7pPr>
            <a:lvl8pPr marL="3657600" lvl="7" indent="-304800" algn="l" rtl="0">
              <a:lnSpc>
                <a:spcPct val="100000"/>
              </a:lnSpc>
              <a:spcBef>
                <a:spcPts val="1600"/>
              </a:spcBef>
              <a:spcAft>
                <a:spcPts val="0"/>
              </a:spcAft>
              <a:buSzPts val="1200"/>
              <a:buChar char="○"/>
              <a:defRPr sz="1200"/>
            </a:lvl8pPr>
            <a:lvl9pPr marL="4114800" lvl="8" indent="-304800" algn="l" rtl="0">
              <a:lnSpc>
                <a:spcPct val="100000"/>
              </a:lnSpc>
              <a:spcBef>
                <a:spcPts val="1600"/>
              </a:spcBef>
              <a:spcAft>
                <a:spcPts val="1600"/>
              </a:spcAft>
              <a:buSzPts val="1200"/>
              <a:buChar char="■"/>
              <a:defRPr sz="1200"/>
            </a:lvl9pPr>
          </a:lstStyle>
          <a:p>
            <a:endParaRPr/>
          </a:p>
        </p:txBody>
      </p:sp>
      <p:sp>
        <p:nvSpPr>
          <p:cNvPr id="52" name="Google Shape;52;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Char char="●"/>
              <a:defRPr sz="1400"/>
            </a:lvl1pPr>
            <a:lvl2pPr marL="914400" lvl="1" indent="-304800" algn="l" rtl="0">
              <a:lnSpc>
                <a:spcPct val="100000"/>
              </a:lnSpc>
              <a:spcBef>
                <a:spcPts val="1600"/>
              </a:spcBef>
              <a:spcAft>
                <a:spcPts val="0"/>
              </a:spcAft>
              <a:buSzPts val="1200"/>
              <a:buChar char="○"/>
              <a:defRPr sz="1200"/>
            </a:lvl2pPr>
            <a:lvl3pPr marL="1371600" lvl="2" indent="-304800" algn="l" rtl="0">
              <a:lnSpc>
                <a:spcPct val="100000"/>
              </a:lnSpc>
              <a:spcBef>
                <a:spcPts val="1600"/>
              </a:spcBef>
              <a:spcAft>
                <a:spcPts val="0"/>
              </a:spcAft>
              <a:buSzPts val="1200"/>
              <a:buChar char="■"/>
              <a:defRPr sz="1200"/>
            </a:lvl3pPr>
            <a:lvl4pPr marL="1828800" lvl="3" indent="-304800" algn="l" rtl="0">
              <a:lnSpc>
                <a:spcPct val="100000"/>
              </a:lnSpc>
              <a:spcBef>
                <a:spcPts val="1600"/>
              </a:spcBef>
              <a:spcAft>
                <a:spcPts val="0"/>
              </a:spcAft>
              <a:buSzPts val="1200"/>
              <a:buChar char="●"/>
              <a:defRPr sz="1200"/>
            </a:lvl4pPr>
            <a:lvl5pPr marL="2286000" lvl="4" indent="-304800" algn="l" rtl="0">
              <a:lnSpc>
                <a:spcPct val="100000"/>
              </a:lnSpc>
              <a:spcBef>
                <a:spcPts val="1600"/>
              </a:spcBef>
              <a:spcAft>
                <a:spcPts val="0"/>
              </a:spcAft>
              <a:buSzPts val="1200"/>
              <a:buChar char="○"/>
              <a:defRPr sz="1200"/>
            </a:lvl5pPr>
            <a:lvl6pPr marL="2743200" lvl="5" indent="-304800" algn="l" rtl="0">
              <a:lnSpc>
                <a:spcPct val="100000"/>
              </a:lnSpc>
              <a:spcBef>
                <a:spcPts val="1600"/>
              </a:spcBef>
              <a:spcAft>
                <a:spcPts val="0"/>
              </a:spcAft>
              <a:buSzPts val="1200"/>
              <a:buChar char="■"/>
              <a:defRPr sz="1200"/>
            </a:lvl6pPr>
            <a:lvl7pPr marL="3200400" lvl="6" indent="-304800" algn="l" rtl="0">
              <a:lnSpc>
                <a:spcPct val="100000"/>
              </a:lnSpc>
              <a:spcBef>
                <a:spcPts val="1600"/>
              </a:spcBef>
              <a:spcAft>
                <a:spcPts val="0"/>
              </a:spcAft>
              <a:buSzPts val="1200"/>
              <a:buChar char="●"/>
              <a:defRPr sz="1200"/>
            </a:lvl7pPr>
            <a:lvl8pPr marL="3657600" lvl="7" indent="-304800" algn="l" rtl="0">
              <a:lnSpc>
                <a:spcPct val="100000"/>
              </a:lnSpc>
              <a:spcBef>
                <a:spcPts val="1600"/>
              </a:spcBef>
              <a:spcAft>
                <a:spcPts val="0"/>
              </a:spcAft>
              <a:buSzPts val="1200"/>
              <a:buChar char="○"/>
              <a:defRPr sz="1200"/>
            </a:lvl8pPr>
            <a:lvl9pPr marL="4114800" lvl="8" indent="-304800" algn="l" rtl="0">
              <a:lnSpc>
                <a:spcPct val="100000"/>
              </a:lnSpc>
              <a:spcBef>
                <a:spcPts val="1600"/>
              </a:spcBef>
              <a:spcAft>
                <a:spcPts val="1600"/>
              </a:spcAft>
              <a:buSzPts val="1200"/>
              <a:buChar char="■"/>
              <a:defRPr sz="1200"/>
            </a:lvl9pPr>
          </a:lstStyle>
          <a:p>
            <a:endParaRPr/>
          </a:p>
        </p:txBody>
      </p:sp>
      <p:sp>
        <p:nvSpPr>
          <p:cNvPr id="53" name="Google Shape;5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928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CB99-9E17-1746-B718-63CD0C51C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31541-AD40-9E45-9808-A4AEFB1A9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47F8-2CEA-A243-97D5-F4795C2DD38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C6D940-D003-CF48-81D9-83F67F0A1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CC37C-0F87-494B-BF23-569169BC72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840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8610-1593-054E-82C3-F1AB4A4BE39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D82EE98-E19C-C44C-A570-4EC084AB9E2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3157B5-8690-FF49-BB26-0BCAFB2C569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4F5D7E-E627-1647-93F6-2647BB03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52A73-9575-FA42-AB7B-A4C323AA77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370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719E-B773-0444-BF96-F8551BBF8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D86468-8ADA-1C48-9430-20F78709B7F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F53DB-0DF2-5948-A3B7-C45678E6B7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B5178-5110-C345-A129-B6C723AC3FE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559CB73-337D-AB4E-8910-60EFFAC41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71FCF-1FCA-A04B-9646-2BAA6AFA68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580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7996-989C-8143-BCDC-F959D3F9583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5AD333-B15A-DA41-9D5D-F2BEC24B22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7487EF5-D6D3-E043-9C3B-AE29B3FEABC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9511EC-4CE7-A94E-9D7C-34C236E907B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92B3E-C9B3-BB4B-A376-1BA90CD246B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B9A44-B7F9-6E49-85BB-C5990ECA9D8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303B443-2300-EE48-BC2B-D691C78FF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E9807-E39E-584F-9C8C-9A319C3B9A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3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2CC0-2149-D548-83D6-59A4A3FE26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BE8448-DA65-9845-B9CB-A95167C4DF5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E3FE962-53AA-DD42-BFF4-06EDF8B08C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9CECC0-B8B3-9442-881E-C39E73E376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537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2755D-AE50-D04D-B0A5-6C36F5E73C1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A59BBF9-B698-EF4B-9C98-59DD600D8B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D67ED-E73C-5543-BB6D-FB4581FC7D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9064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F835-E0DB-4248-A21E-6FBF1800D7F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962FD1A-52AE-2841-9A82-9132A336A0B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8BD7C6-153D-B44B-B28A-7E6B1226F6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33F735-8A01-4247-B243-2D607A64E9B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F51EDA-C209-A248-9AA5-46C4DE331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EFB66-2269-4D47-88AA-A65AF2D80D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45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CD87-11E4-2149-B271-8F6DF789169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211A668-FEAA-2343-928C-B61F390E325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7E25553-A35D-7244-8F54-E15CFEE3168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EF2BAC-B677-1142-8CE2-9DCC29B090E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7CBAF9-D049-5744-AE94-66EE3D5B07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51D4E-0395-174C-A933-39DB27E02E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63172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EB9D-53F1-F144-A797-F9EA1031A46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25A82-FFFD-774D-9E0F-185240B6EE0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F09DB-DC45-7C43-9966-D2E18C4F434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23669B9-53A5-574F-941E-839DFB98121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54BF14-2801-F24C-A314-5292D44CA4C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6909807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un.org/en/un-coronavirus-communications-team/un-tackling-%E2%80%98infodemic%E2%80%99-misinformation-and-cybercrime-covid-1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Probability"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en.wikipedia.org/wiki/Event_(probability_theor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7"/>
        <p:cNvGrpSpPr/>
        <p:nvPr/>
      </p:nvGrpSpPr>
      <p:grpSpPr>
        <a:xfrm>
          <a:off x="0" y="0"/>
          <a:ext cx="0" cy="0"/>
          <a:chOff x="0" y="0"/>
          <a:chExt cx="0" cy="0"/>
        </a:xfrm>
      </p:grpSpPr>
      <p:sp>
        <p:nvSpPr>
          <p:cNvPr id="72" name="Rectangle 7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58" name="Google Shape;258;p1"/>
          <p:cNvSpPr txBox="1">
            <a:spLocks noGrp="1"/>
          </p:cNvSpPr>
          <p:nvPr>
            <p:ph type="ctrTitle"/>
          </p:nvPr>
        </p:nvSpPr>
        <p:spPr>
          <a:xfrm>
            <a:off x="2284026" y="1532747"/>
            <a:ext cx="4578895" cy="1523291"/>
          </a:xfrm>
          <a:prstGeom prst="rect">
            <a:avLst/>
          </a:prstGeom>
        </p:spPr>
        <p:txBody>
          <a:bodyPr spcFirstLastPara="1" lIns="91425" tIns="91425" rIns="91425" bIns="91425" anchorCtr="0">
            <a:normAutofit/>
          </a:bodyPr>
          <a:lstStyle/>
          <a:p>
            <a:pPr marL="0" lvl="0" indent="0" rtl="0">
              <a:spcBef>
                <a:spcPts val="0"/>
              </a:spcBef>
              <a:spcAft>
                <a:spcPts val="0"/>
              </a:spcAft>
              <a:buClr>
                <a:schemeClr val="lt2"/>
              </a:buClr>
              <a:buSzPts val="4000"/>
              <a:buFont typeface="Century Gothic"/>
              <a:buNone/>
            </a:pPr>
            <a:r>
              <a:rPr lang="en-US" sz="3800" dirty="0">
                <a:solidFill>
                  <a:srgbClr val="FFFFFF"/>
                </a:solidFill>
              </a:rPr>
              <a:t>Using Data Science To Detect Fake News</a:t>
            </a:r>
          </a:p>
        </p:txBody>
      </p:sp>
      <p:sp>
        <p:nvSpPr>
          <p:cNvPr id="259" name="Google Shape;259;p1"/>
          <p:cNvSpPr txBox="1">
            <a:spLocks noGrp="1"/>
          </p:cNvSpPr>
          <p:nvPr>
            <p:ph type="subTitle" idx="1"/>
          </p:nvPr>
        </p:nvSpPr>
        <p:spPr>
          <a:xfrm>
            <a:off x="2284026" y="3056038"/>
            <a:ext cx="4578895" cy="1040474"/>
          </a:xfrm>
          <a:prstGeom prst="rect">
            <a:avLst/>
          </a:prstGeom>
        </p:spPr>
        <p:txBody>
          <a:bodyPr spcFirstLastPara="1" lIns="91425" tIns="91425" rIns="91425" bIns="91425" anchorCtr="0">
            <a:normAutofit/>
          </a:bodyPr>
          <a:lstStyle/>
          <a:p>
            <a:pPr marL="0" lvl="0" indent="0" rtl="0">
              <a:spcBef>
                <a:spcPts val="0"/>
              </a:spcBef>
              <a:spcAft>
                <a:spcPts val="600"/>
              </a:spcAft>
              <a:buSzPts val="1040"/>
              <a:buNone/>
            </a:pPr>
            <a:r>
              <a:rPr lang="en-US" sz="1300" dirty="0">
                <a:solidFill>
                  <a:srgbClr val="FFFFFF"/>
                </a:solidFill>
              </a:rPr>
              <a:t>Sai Sruthi Bodapati</a:t>
            </a:r>
          </a:p>
          <a:p>
            <a:pPr marL="0" lvl="0" indent="0" rtl="0">
              <a:spcBef>
                <a:spcPts val="0"/>
              </a:spcBef>
              <a:spcAft>
                <a:spcPts val="600"/>
              </a:spcAft>
              <a:buSzPts val="1040"/>
              <a:buNone/>
            </a:pPr>
            <a:r>
              <a:rPr lang="en-US" sz="500" dirty="0">
                <a:solidFill>
                  <a:srgbClr val="FFFFFF"/>
                </a:solidFill>
              </a:rPr>
              <a:t> </a:t>
            </a:r>
          </a:p>
          <a:p>
            <a:pPr marL="0" lvl="0" indent="0" rtl="0">
              <a:spcBef>
                <a:spcPts val="0"/>
              </a:spcBef>
              <a:spcAft>
                <a:spcPts val="600"/>
              </a:spcAft>
              <a:buSzPts val="1080"/>
              <a:buNone/>
            </a:pPr>
            <a:endParaRPr lang="en-US" sz="5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90"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6" name="Google Shape;336;p7"/>
          <p:cNvSpPr txBox="1">
            <a:spLocks noGrp="1"/>
          </p:cNvSpPr>
          <p:nvPr>
            <p:ph type="title"/>
          </p:nvPr>
        </p:nvSpPr>
        <p:spPr>
          <a:xfrm>
            <a:off x="785460" y="569853"/>
            <a:ext cx="7729890" cy="994173"/>
          </a:xfrm>
          <a:prstGeom prst="rect">
            <a:avLst/>
          </a:prstGeom>
        </p:spPr>
        <p:txBody>
          <a:bodyPr spcFirstLastPara="1" vert="horz" lIns="91440" tIns="45720" rIns="91440" bIns="45720" rtlCol="0" anchor="ctr" anchorCtr="0">
            <a:normAutofit/>
          </a:bodyPr>
          <a:lstStyle/>
          <a:p>
            <a:pPr marL="0" lvl="0" indent="0" defTabSz="914400">
              <a:spcAft>
                <a:spcPts val="0"/>
              </a:spcAft>
              <a:buClr>
                <a:schemeClr val="lt2"/>
              </a:buClr>
              <a:buSzPts val="2700"/>
            </a:pPr>
            <a:r>
              <a:rPr lang="en-US" sz="2800" dirty="0">
                <a:solidFill>
                  <a:srgbClr val="FFFFFF"/>
                </a:solidFill>
              </a:rPr>
              <a:t>Summary Statistics - Fake News Subject Breakdown</a:t>
            </a:r>
          </a:p>
          <a:p>
            <a:pPr marL="0" lvl="0" indent="0" defTabSz="914400">
              <a:spcAft>
                <a:spcPts val="0"/>
              </a:spcAft>
              <a:buClr>
                <a:schemeClr val="lt2"/>
              </a:buClr>
              <a:buSzPts val="2700"/>
            </a:pPr>
            <a:endParaRPr lang="en-US" sz="2800" dirty="0">
              <a:solidFill>
                <a:srgbClr val="FFFFFF"/>
              </a:solidFill>
            </a:endParaRPr>
          </a:p>
        </p:txBody>
      </p:sp>
      <p:sp>
        <p:nvSpPr>
          <p:cNvPr id="337" name="Google Shape;337;p7"/>
          <p:cNvSpPr txBox="1">
            <a:spLocks noGrp="1"/>
          </p:cNvSpPr>
          <p:nvPr>
            <p:ph sz="half" idx="1"/>
          </p:nvPr>
        </p:nvSpPr>
        <p:spPr>
          <a:xfrm>
            <a:off x="1068678" y="1870837"/>
            <a:ext cx="3501154" cy="2672369"/>
          </a:xfrm>
          <a:prstGeom prst="rect">
            <a:avLst/>
          </a:prstGeom>
        </p:spPr>
        <p:txBody>
          <a:bodyPr spcFirstLastPara="1" vert="horz" lIns="91440" tIns="45720" rIns="91440" bIns="45720" rtlCol="0" anchorCtr="0">
            <a:normAutofit/>
          </a:bodyPr>
          <a:lstStyle/>
          <a:p>
            <a:pPr marL="28575" lvl="0" indent="0" defTabSz="914400">
              <a:spcBef>
                <a:spcPts val="0"/>
              </a:spcBef>
              <a:spcAft>
                <a:spcPts val="0"/>
              </a:spcAft>
              <a:buSzPts val="1040"/>
              <a:buNone/>
            </a:pPr>
            <a:r>
              <a:rPr lang="en-US" sz="1600" b="1" dirty="0"/>
              <a:t>Fake News Subjects:</a:t>
            </a:r>
          </a:p>
          <a:p>
            <a:pPr marL="0" indent="0" defTabSz="914400">
              <a:buSzPts val="1040"/>
              <a:buNone/>
            </a:pPr>
            <a:r>
              <a:rPr lang="en-US" sz="1400" dirty="0"/>
              <a:t>News:	                      9050</a:t>
            </a:r>
          </a:p>
          <a:p>
            <a:pPr marL="0" indent="0" defTabSz="914400">
              <a:buSzPts val="1040"/>
              <a:buNone/>
            </a:pPr>
            <a:r>
              <a:rPr lang="en-US" sz="1400" dirty="0"/>
              <a:t>politics:	                      6841</a:t>
            </a:r>
          </a:p>
          <a:p>
            <a:pPr marL="0" indent="0" defTabSz="914400">
              <a:buSzPts val="1040"/>
              <a:buNone/>
            </a:pPr>
            <a:r>
              <a:rPr lang="en-US" sz="1400" dirty="0"/>
              <a:t>left-news:	                      4459</a:t>
            </a:r>
          </a:p>
          <a:p>
            <a:pPr marL="0" indent="0" defTabSz="914400">
              <a:buSzPts val="1040"/>
              <a:buNone/>
            </a:pPr>
            <a:r>
              <a:rPr lang="en-US" sz="1400" dirty="0"/>
              <a:t>Government News:         1570</a:t>
            </a:r>
          </a:p>
          <a:p>
            <a:pPr marL="0" indent="0" defTabSz="914400">
              <a:buSzPts val="1040"/>
              <a:buNone/>
            </a:pPr>
            <a:r>
              <a:rPr lang="en-US" sz="1400" dirty="0" err="1"/>
              <a:t>US_News</a:t>
            </a:r>
            <a:r>
              <a:rPr lang="en-US" sz="1400" dirty="0"/>
              <a:t>:	                      783</a:t>
            </a:r>
          </a:p>
          <a:p>
            <a:pPr marL="0" indent="0" defTabSz="914400">
              <a:buSzPts val="1040"/>
              <a:buNone/>
            </a:pPr>
            <a:r>
              <a:rPr lang="en-US" sz="1400" dirty="0"/>
              <a:t>Middle-east:                      778</a:t>
            </a:r>
          </a:p>
        </p:txBody>
      </p:sp>
      <p:pic>
        <p:nvPicPr>
          <p:cNvPr id="338" name="Google Shape;338;p7"/>
          <p:cNvPicPr preferRelativeResize="0"/>
          <p:nvPr/>
        </p:nvPicPr>
        <p:blipFill rotWithShape="1">
          <a:blip r:embed="rId3"/>
          <a:srcRect r="15435" b="4"/>
          <a:stretch/>
        </p:blipFill>
        <p:spPr>
          <a:xfrm>
            <a:off x="4574169" y="1869282"/>
            <a:ext cx="3601803" cy="267252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90"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6" name="Google Shape;336;p7"/>
          <p:cNvSpPr txBox="1">
            <a:spLocks noGrp="1"/>
          </p:cNvSpPr>
          <p:nvPr>
            <p:ph type="title"/>
          </p:nvPr>
        </p:nvSpPr>
        <p:spPr>
          <a:xfrm>
            <a:off x="785460" y="569853"/>
            <a:ext cx="7729890" cy="994173"/>
          </a:xfrm>
          <a:prstGeom prst="rect">
            <a:avLst/>
          </a:prstGeom>
        </p:spPr>
        <p:txBody>
          <a:bodyPr spcFirstLastPara="1" vert="horz" lIns="91440" tIns="45720" rIns="91440" bIns="45720" rtlCol="0" anchor="ctr" anchorCtr="0">
            <a:normAutofit/>
          </a:bodyPr>
          <a:lstStyle/>
          <a:p>
            <a:pPr marL="0" lvl="0" indent="0" defTabSz="914400">
              <a:spcAft>
                <a:spcPts val="0"/>
              </a:spcAft>
              <a:buClr>
                <a:schemeClr val="lt2"/>
              </a:buClr>
              <a:buSzPts val="2700"/>
            </a:pPr>
            <a:r>
              <a:rPr lang="en-US" sz="2800" dirty="0">
                <a:solidFill>
                  <a:srgbClr val="FFFFFF"/>
                </a:solidFill>
              </a:rPr>
              <a:t>Summary Statistics - True News Subject Breakdown</a:t>
            </a:r>
          </a:p>
        </p:txBody>
      </p:sp>
      <p:sp>
        <p:nvSpPr>
          <p:cNvPr id="337" name="Google Shape;337;p7"/>
          <p:cNvSpPr txBox="1">
            <a:spLocks noGrp="1"/>
          </p:cNvSpPr>
          <p:nvPr>
            <p:ph sz="half" idx="1"/>
          </p:nvPr>
        </p:nvSpPr>
        <p:spPr>
          <a:xfrm>
            <a:off x="1068678" y="1870837"/>
            <a:ext cx="3501154" cy="2672369"/>
          </a:xfrm>
          <a:prstGeom prst="rect">
            <a:avLst/>
          </a:prstGeom>
        </p:spPr>
        <p:txBody>
          <a:bodyPr spcFirstLastPara="1" vert="horz" lIns="91440" tIns="45720" rIns="91440" bIns="45720" rtlCol="0" anchorCtr="0">
            <a:normAutofit/>
          </a:bodyPr>
          <a:lstStyle/>
          <a:p>
            <a:pPr marL="0" lvl="0" indent="0">
              <a:lnSpc>
                <a:spcPct val="100000"/>
              </a:lnSpc>
              <a:spcBef>
                <a:spcPts val="0"/>
              </a:spcBef>
              <a:buSzPts val="1040"/>
              <a:buNone/>
            </a:pPr>
            <a:r>
              <a:rPr lang="en-US" sz="1600" b="1" dirty="0"/>
              <a:t>True News Subjects:</a:t>
            </a:r>
          </a:p>
          <a:p>
            <a:pPr marL="0" lvl="0" indent="0">
              <a:lnSpc>
                <a:spcPct val="100000"/>
              </a:lnSpc>
              <a:buSzPts val="1440"/>
              <a:buNone/>
            </a:pPr>
            <a:r>
              <a:rPr lang="en-US" sz="1600" dirty="0">
                <a:solidFill>
                  <a:schemeClr val="dk1"/>
                </a:solidFill>
                <a:highlight>
                  <a:srgbClr val="FFFFFF"/>
                </a:highlight>
                <a:latin typeface="+mj-lt"/>
                <a:ea typeface="Arial"/>
                <a:cs typeface="Arial"/>
                <a:sym typeface="Arial"/>
              </a:rPr>
              <a:t>politics news:	11272</a:t>
            </a:r>
          </a:p>
          <a:p>
            <a:pPr marL="0" lvl="0" indent="0">
              <a:lnSpc>
                <a:spcPct val="100000"/>
              </a:lnSpc>
              <a:buSzPts val="1440"/>
              <a:buNone/>
            </a:pPr>
            <a:r>
              <a:rPr lang="en-US" sz="1600" dirty="0">
                <a:solidFill>
                  <a:schemeClr val="dk1"/>
                </a:solidFill>
                <a:highlight>
                  <a:srgbClr val="FFFFFF"/>
                </a:highlight>
                <a:latin typeface="+mj-lt"/>
                <a:ea typeface="Arial"/>
                <a:cs typeface="Arial"/>
                <a:sym typeface="Arial"/>
              </a:rPr>
              <a:t>world news:	10145</a:t>
            </a:r>
          </a:p>
        </p:txBody>
      </p:sp>
      <p:pic>
        <p:nvPicPr>
          <p:cNvPr id="13" name="Google Shape;346;g8d820e1b59_1_8">
            <a:extLst>
              <a:ext uri="{FF2B5EF4-FFF2-40B4-BE49-F238E27FC236}">
                <a16:creationId xmlns:a16="http://schemas.microsoft.com/office/drawing/2014/main" id="{E06E6682-052A-6742-B530-B457EF606B9A}"/>
              </a:ext>
            </a:extLst>
          </p:cNvPr>
          <p:cNvPicPr preferRelativeResize="0"/>
          <p:nvPr/>
        </p:nvPicPr>
        <p:blipFill>
          <a:blip r:embed="rId3">
            <a:alphaModFix/>
          </a:blip>
          <a:stretch>
            <a:fillRect/>
          </a:stretch>
        </p:blipFill>
        <p:spPr>
          <a:xfrm>
            <a:off x="4141297" y="1783557"/>
            <a:ext cx="3934025" cy="2763100"/>
          </a:xfrm>
          <a:prstGeom prst="rect">
            <a:avLst/>
          </a:prstGeom>
          <a:noFill/>
          <a:ln>
            <a:noFill/>
          </a:ln>
        </p:spPr>
      </p:pic>
    </p:spTree>
    <p:extLst>
      <p:ext uri="{BB962C8B-B14F-4D97-AF65-F5344CB8AC3E}">
        <p14:creationId xmlns:p14="http://schemas.microsoft.com/office/powerpoint/2010/main" val="69865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0"/>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105"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1" name="Google Shape;351;p8"/>
          <p:cNvSpPr txBox="1">
            <a:spLocks noGrp="1"/>
          </p:cNvSpPr>
          <p:nvPr>
            <p:ph type="title"/>
          </p:nvPr>
        </p:nvSpPr>
        <p:spPr>
          <a:xfrm>
            <a:off x="5452264" y="596645"/>
            <a:ext cx="3092804" cy="1074992"/>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dk1"/>
              </a:buClr>
              <a:buSzPts val="2700"/>
            </a:pPr>
            <a:r>
              <a:rPr lang="en-US" sz="2200" dirty="0"/>
              <a:t>Summary Statistics - Article Length</a:t>
            </a:r>
          </a:p>
          <a:p>
            <a:pPr marL="0" lvl="0" indent="0" defTabSz="914400">
              <a:lnSpc>
                <a:spcPct val="90000"/>
              </a:lnSpc>
              <a:spcBef>
                <a:spcPct val="0"/>
              </a:spcBef>
              <a:spcAft>
                <a:spcPts val="0"/>
              </a:spcAft>
              <a:buClr>
                <a:schemeClr val="dk1"/>
              </a:buClr>
              <a:buSzPts val="1800"/>
            </a:pPr>
            <a:endParaRPr lang="en-US" sz="2200" dirty="0"/>
          </a:p>
          <a:p>
            <a:pPr marL="0" lvl="0" indent="0" defTabSz="914400">
              <a:lnSpc>
                <a:spcPct val="90000"/>
              </a:lnSpc>
              <a:spcBef>
                <a:spcPct val="0"/>
              </a:spcBef>
              <a:spcAft>
                <a:spcPts val="0"/>
              </a:spcAft>
              <a:buClr>
                <a:schemeClr val="lt2"/>
              </a:buClr>
              <a:buSzPts val="2700"/>
            </a:pPr>
            <a:endParaRPr lang="en-US" sz="2200" dirty="0"/>
          </a:p>
        </p:txBody>
      </p:sp>
      <p:sp>
        <p:nvSpPr>
          <p:cNvPr id="127" name="Rectangle 126">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90" y="596645"/>
            <a:ext cx="4477978" cy="3936635"/>
          </a:xfrm>
          <a:prstGeom prst="rect">
            <a:avLst/>
          </a:prstGeom>
          <a:solidFill>
            <a:schemeClr val="bg1"/>
          </a:solidFill>
          <a:ln w="19050">
            <a:solidFill>
              <a:srgbClr val="E6FE3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Google Shape;352;p8"/>
          <p:cNvPicPr preferRelativeResize="0">
            <a:picLocks noGrp="1"/>
          </p:cNvPicPr>
          <p:nvPr>
            <p:ph type="body" idx="1"/>
          </p:nvPr>
        </p:nvPicPr>
        <p:blipFill rotWithShape="1">
          <a:blip r:embed="rId3"/>
          <a:srcRect r="22303" b="2"/>
          <a:stretch/>
        </p:blipFill>
        <p:spPr>
          <a:xfrm>
            <a:off x="729086" y="720160"/>
            <a:ext cx="4231386" cy="3689604"/>
          </a:xfrm>
          <a:prstGeom prst="rect">
            <a:avLst/>
          </a:prstGeom>
          <a:noFill/>
          <a:ln w="12700">
            <a:noFill/>
          </a:ln>
        </p:spPr>
      </p:pic>
      <p:sp>
        <p:nvSpPr>
          <p:cNvPr id="353" name="Google Shape;353;p8"/>
          <p:cNvSpPr txBox="1">
            <a:spLocks noGrp="1"/>
          </p:cNvSpPr>
          <p:nvPr>
            <p:ph type="body" idx="2"/>
          </p:nvPr>
        </p:nvSpPr>
        <p:spPr>
          <a:xfrm>
            <a:off x="5073610" y="1305857"/>
            <a:ext cx="3074706" cy="2758677"/>
          </a:xfrm>
          <a:prstGeom prst="rect">
            <a:avLst/>
          </a:prstGeom>
        </p:spPr>
        <p:txBody>
          <a:bodyPr spcFirstLastPara="1" vert="horz" lIns="91440" tIns="45720" rIns="91440" bIns="45720" rtlCol="0" anchor="ctr" anchorCtr="0">
            <a:normAutofit/>
          </a:bodyPr>
          <a:lstStyle/>
          <a:p>
            <a:pPr marL="457200" lvl="0" indent="-228600" defTabSz="914400">
              <a:lnSpc>
                <a:spcPct val="90000"/>
              </a:lnSpc>
              <a:spcBef>
                <a:spcPts val="1200"/>
              </a:spcBef>
              <a:spcAft>
                <a:spcPts val="0"/>
              </a:spcAft>
              <a:buClr>
                <a:srgbClr val="E6FE35"/>
              </a:buClr>
              <a:buSzPts val="1050"/>
              <a:buFont typeface="Arial" panose="020B0604020202020204" pitchFamily="34" charset="0"/>
              <a:buChar char="•"/>
            </a:pPr>
            <a:r>
              <a:rPr lang="en-US" dirty="0">
                <a:highlight>
                  <a:srgbClr val="FFFFFF"/>
                </a:highlight>
                <a:sym typeface="Arial"/>
              </a:rPr>
              <a:t>Histogram bins the news articles together with same word length</a:t>
            </a:r>
            <a:endParaRPr lang="en-US" dirty="0">
              <a:sym typeface="Arial"/>
            </a:endParaRPr>
          </a:p>
          <a:p>
            <a:pPr marL="457200" lvl="0" indent="-228600" defTabSz="914400">
              <a:lnSpc>
                <a:spcPct val="90000"/>
              </a:lnSpc>
              <a:spcBef>
                <a:spcPts val="1200"/>
              </a:spcBef>
              <a:spcAft>
                <a:spcPts val="0"/>
              </a:spcAft>
              <a:buClr>
                <a:srgbClr val="E6FE35"/>
              </a:buClr>
              <a:buSzPts val="1050"/>
              <a:buFont typeface="Arial" panose="020B0604020202020204" pitchFamily="34" charset="0"/>
              <a:buChar char="•"/>
            </a:pPr>
            <a:r>
              <a:rPr lang="en-US" dirty="0">
                <a:sym typeface="Arial"/>
              </a:rPr>
              <a:t>Rarely, </a:t>
            </a:r>
            <a:r>
              <a:rPr lang="en-US" b="1" dirty="0">
                <a:sym typeface="Arial"/>
              </a:rPr>
              <a:t>true</a:t>
            </a:r>
            <a:r>
              <a:rPr lang="en-US" dirty="0">
                <a:sym typeface="Arial"/>
              </a:rPr>
              <a:t> news article contains more than 1400 words. On the contrary, there are comparatively much greater number of fake articles with word length more than 1400 words.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2"/>
                                        </p:tgtEl>
                                        <p:attrNameLst>
                                          <p:attrName>style.visibility</p:attrName>
                                        </p:attrNameLst>
                                      </p:cBhvr>
                                      <p:to>
                                        <p:strVal val="visible"/>
                                      </p:to>
                                    </p:set>
                                    <p:anim calcmode="lin" valueType="num">
                                      <p:cBhvr additive="base">
                                        <p:cTn id="7" dur="1000"/>
                                        <p:tgtEl>
                                          <p:spTgt spid="3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7"/>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Google Shape;358;p9"/>
          <p:cNvSpPr txBox="1">
            <a:spLocks noGrp="1"/>
          </p:cNvSpPr>
          <p:nvPr>
            <p:ph type="title"/>
          </p:nvPr>
        </p:nvSpPr>
        <p:spPr>
          <a:xfrm>
            <a:off x="472858" y="1060628"/>
            <a:ext cx="4001198" cy="2253109"/>
          </a:xfrm>
          <a:prstGeom prst="rect">
            <a:avLst/>
          </a:prstGeom>
        </p:spPr>
        <p:txBody>
          <a:bodyPr spcFirstLastPara="1" vert="horz" lIns="91440" tIns="45720" rIns="91440" bIns="45720" rtlCol="0" anchor="b" anchorCtr="0">
            <a:normAutofit/>
          </a:bodyPr>
          <a:lstStyle/>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r>
              <a:rPr lang="en-US" sz="2800" b="1" dirty="0">
                <a:solidFill>
                  <a:schemeClr val="accent1"/>
                </a:solidFill>
                <a:latin typeface="+mn-lt"/>
              </a:rPr>
              <a:t>Word Cloud </a:t>
            </a:r>
            <a:r>
              <a:rPr lang="en-US" sz="2800" dirty="0">
                <a:solidFill>
                  <a:schemeClr val="accent1"/>
                </a:solidFill>
                <a:latin typeface="+mn-lt"/>
              </a:rPr>
              <a:t>- </a:t>
            </a:r>
            <a:r>
              <a:rPr lang="en-US" sz="2800" b="1" dirty="0">
                <a:solidFill>
                  <a:schemeClr val="accent1"/>
                </a:solidFill>
                <a:latin typeface="+mn-lt"/>
              </a:rPr>
              <a:t>Fake</a:t>
            </a:r>
            <a:r>
              <a:rPr lang="en-US" sz="2800" dirty="0">
                <a:solidFill>
                  <a:schemeClr val="accent1"/>
                </a:solidFill>
                <a:latin typeface="+mn-lt"/>
              </a:rPr>
              <a:t> </a:t>
            </a:r>
            <a:r>
              <a:rPr lang="en-US" sz="2800" b="1" dirty="0">
                <a:solidFill>
                  <a:schemeClr val="accent1"/>
                </a:solidFill>
                <a:latin typeface="+mn-lt"/>
              </a:rPr>
              <a:t>News</a:t>
            </a:r>
            <a:br>
              <a:rPr lang="en-US" sz="1500" dirty="0"/>
            </a:br>
            <a:br>
              <a:rPr lang="en-US" sz="1500" dirty="0"/>
            </a:br>
            <a:br>
              <a:rPr lang="en-US" sz="1500" dirty="0"/>
            </a:br>
            <a:endParaRPr lang="en-US" sz="1500" dirty="0"/>
          </a:p>
          <a:p>
            <a:pPr marL="0" lvl="0" indent="0" algn="ctr" defTabSz="914400">
              <a:spcAft>
                <a:spcPts val="0"/>
              </a:spcAft>
              <a:buClr>
                <a:schemeClr val="lt2"/>
              </a:buClr>
              <a:buSzPts val="2800"/>
            </a:pPr>
            <a:endParaRPr lang="en-US" sz="1500" dirty="0"/>
          </a:p>
        </p:txBody>
      </p:sp>
      <p:sp>
        <p:nvSpPr>
          <p:cNvPr id="110" name="Freeform: Shape 109">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0"/>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7995" y="4288429"/>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502" y="0"/>
            <a:ext cx="866356" cy="443256"/>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194" y="2187183"/>
            <a:ext cx="119806"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8" name="Freeform: Shape 117">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4694067"/>
            <a:ext cx="1174455" cy="449433"/>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0" name="Freeform: Shape 119">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2865" y="4376736"/>
            <a:ext cx="1161135" cy="766764"/>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1026" name="Picture 2">
            <a:extLst>
              <a:ext uri="{FF2B5EF4-FFF2-40B4-BE49-F238E27FC236}">
                <a16:creationId xmlns:a16="http://schemas.microsoft.com/office/drawing/2014/main" id="{FD6CE7AE-BF91-7C46-90C3-79A406A0D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48467"/>
            <a:ext cx="4410768" cy="3639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7"/>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Google Shape;358;p9"/>
          <p:cNvSpPr txBox="1">
            <a:spLocks noGrp="1"/>
          </p:cNvSpPr>
          <p:nvPr>
            <p:ph type="title"/>
          </p:nvPr>
        </p:nvSpPr>
        <p:spPr>
          <a:xfrm>
            <a:off x="472858" y="1060628"/>
            <a:ext cx="4001198" cy="2253109"/>
          </a:xfrm>
          <a:prstGeom prst="rect">
            <a:avLst/>
          </a:prstGeom>
        </p:spPr>
        <p:txBody>
          <a:bodyPr spcFirstLastPara="1" vert="horz" lIns="91440" tIns="45720" rIns="91440" bIns="45720" rtlCol="0" anchor="b" anchorCtr="0">
            <a:normAutofit/>
          </a:bodyPr>
          <a:lstStyle/>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endParaRPr lang="en-US" sz="1500" dirty="0"/>
          </a:p>
          <a:p>
            <a:pPr marL="0" lvl="0" indent="0" algn="ctr" defTabSz="914400">
              <a:spcAft>
                <a:spcPts val="0"/>
              </a:spcAft>
              <a:buClr>
                <a:schemeClr val="dk1"/>
              </a:buClr>
              <a:buSzPts val="1100"/>
            </a:pPr>
            <a:r>
              <a:rPr lang="en-US" sz="2800" b="1" dirty="0">
                <a:solidFill>
                  <a:schemeClr val="accent1"/>
                </a:solidFill>
                <a:latin typeface="+mn-lt"/>
              </a:rPr>
              <a:t>Word Cloud </a:t>
            </a:r>
            <a:r>
              <a:rPr lang="en-US" sz="2800" dirty="0">
                <a:solidFill>
                  <a:schemeClr val="accent1"/>
                </a:solidFill>
                <a:latin typeface="+mn-lt"/>
              </a:rPr>
              <a:t>- </a:t>
            </a:r>
            <a:r>
              <a:rPr lang="en-US" sz="2800" b="1" dirty="0">
                <a:solidFill>
                  <a:schemeClr val="accent1"/>
                </a:solidFill>
                <a:latin typeface="+mn-lt"/>
              </a:rPr>
              <a:t>True</a:t>
            </a:r>
            <a:r>
              <a:rPr lang="en-US" sz="2800" dirty="0">
                <a:solidFill>
                  <a:schemeClr val="accent1"/>
                </a:solidFill>
                <a:latin typeface="+mn-lt"/>
              </a:rPr>
              <a:t> </a:t>
            </a:r>
            <a:r>
              <a:rPr lang="en-US" sz="2800" b="1" dirty="0">
                <a:solidFill>
                  <a:schemeClr val="accent1"/>
                </a:solidFill>
                <a:latin typeface="+mn-lt"/>
              </a:rPr>
              <a:t>News</a:t>
            </a:r>
            <a:br>
              <a:rPr lang="en-US" sz="1500" dirty="0"/>
            </a:br>
            <a:br>
              <a:rPr lang="en-US" sz="1500" dirty="0"/>
            </a:br>
            <a:br>
              <a:rPr lang="en-US" sz="1500" dirty="0"/>
            </a:br>
            <a:endParaRPr lang="en-US" sz="1500" dirty="0"/>
          </a:p>
          <a:p>
            <a:pPr marL="0" lvl="0" indent="0" algn="ctr" defTabSz="914400">
              <a:spcAft>
                <a:spcPts val="0"/>
              </a:spcAft>
              <a:buClr>
                <a:schemeClr val="lt2"/>
              </a:buClr>
              <a:buSzPts val="2800"/>
            </a:pPr>
            <a:endParaRPr lang="en-US" sz="1500" dirty="0"/>
          </a:p>
        </p:txBody>
      </p:sp>
      <p:sp>
        <p:nvSpPr>
          <p:cNvPr id="110" name="Freeform: Shape 109">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0"/>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7995" y="4288429"/>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502" y="0"/>
            <a:ext cx="866356" cy="443256"/>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194" y="2187183"/>
            <a:ext cx="119806"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8" name="Freeform: Shape 117">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44" y="4694067"/>
            <a:ext cx="1174455" cy="449433"/>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0" name="Freeform: Shape 119">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2865" y="4376736"/>
            <a:ext cx="1161135" cy="766764"/>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398AEC1F-88BE-B544-AB3F-95018A74671A}"/>
              </a:ext>
            </a:extLst>
          </p:cNvPr>
          <p:cNvSpPr/>
          <p:nvPr/>
        </p:nvSpPr>
        <p:spPr>
          <a:xfrm>
            <a:off x="2286000" y="2248585"/>
            <a:ext cx="4572000" cy="646331"/>
          </a:xfrm>
          <a:prstGeom prst="rect">
            <a:avLst/>
          </a:prstGeom>
        </p:spPr>
        <p:txBody>
          <a:bodyPr>
            <a:spAutoFit/>
          </a:bodyPr>
          <a:lstStyle/>
          <a:p>
            <a:br>
              <a:rPr lang="en-US" dirty="0"/>
            </a:br>
            <a:endParaRPr lang="en-US" dirty="0"/>
          </a:p>
        </p:txBody>
      </p:sp>
      <p:pic>
        <p:nvPicPr>
          <p:cNvPr id="2050" name="Picture 2">
            <a:extLst>
              <a:ext uri="{FF2B5EF4-FFF2-40B4-BE49-F238E27FC236}">
                <a16:creationId xmlns:a16="http://schemas.microsoft.com/office/drawing/2014/main" id="{654A6973-2BB3-924E-8BEE-FF789CF62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05790"/>
            <a:ext cx="4452194" cy="368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1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9EF9-4783-CB4B-92AC-65F1E4ABBE7B}"/>
              </a:ext>
            </a:extLst>
          </p:cNvPr>
          <p:cNvSpPr>
            <a:spLocks noGrp="1"/>
          </p:cNvSpPr>
          <p:nvPr>
            <p:ph type="title"/>
          </p:nvPr>
        </p:nvSpPr>
        <p:spPr>
          <a:xfrm>
            <a:off x="482599" y="1273628"/>
            <a:ext cx="3319915" cy="3387270"/>
          </a:xfrm>
        </p:spPr>
        <p:txBody>
          <a:bodyPr vert="horz" lIns="91440" tIns="45720" rIns="91440" bIns="45720" rtlCol="0" anchor="t">
            <a:normAutofit/>
          </a:bodyPr>
          <a:lstStyle/>
          <a:p>
            <a:pPr defTabSz="914400">
              <a:lnSpc>
                <a:spcPct val="90000"/>
              </a:lnSpc>
              <a:spcBef>
                <a:spcPct val="0"/>
              </a:spcBef>
            </a:pPr>
            <a:r>
              <a:rPr lang="en-US" sz="2700" kern="1200" dirty="0">
                <a:solidFill>
                  <a:schemeClr val="tx1"/>
                </a:solidFill>
                <a:latin typeface="+mj-lt"/>
                <a:ea typeface="+mj-ea"/>
                <a:cs typeface="+mj-cs"/>
              </a:rPr>
              <a:t>                         </a:t>
            </a:r>
            <a:r>
              <a:rPr lang="en-US" sz="3200" b="1" kern="1200" dirty="0">
                <a:solidFill>
                  <a:schemeClr val="accent1"/>
                </a:solidFill>
                <a:latin typeface="Times New Roman" panose="02020603050405020304" pitchFamily="18" charset="0"/>
                <a:cs typeface="Times New Roman" panose="02020603050405020304" pitchFamily="18" charset="0"/>
              </a:rPr>
              <a:t>Sentiment 	Analysis</a:t>
            </a:r>
          </a:p>
        </p:txBody>
      </p:sp>
      <p:sp>
        <p:nvSpPr>
          <p:cNvPr id="3" name="Text Placeholder 2">
            <a:extLst>
              <a:ext uri="{FF2B5EF4-FFF2-40B4-BE49-F238E27FC236}">
                <a16:creationId xmlns:a16="http://schemas.microsoft.com/office/drawing/2014/main" id="{C86D3664-AC03-DC43-868E-57C79098CF7C}"/>
              </a:ext>
            </a:extLst>
          </p:cNvPr>
          <p:cNvSpPr>
            <a:spLocks noGrp="1"/>
          </p:cNvSpPr>
          <p:nvPr>
            <p:ph type="body" idx="1"/>
          </p:nvPr>
        </p:nvSpPr>
        <p:spPr>
          <a:xfrm>
            <a:off x="3802515" y="1273627"/>
            <a:ext cx="4858884" cy="3387271"/>
          </a:xfr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b="1" dirty="0"/>
              <a:t>Sentiment analysis is</a:t>
            </a:r>
            <a:r>
              <a:rPr lang="en-US" sz="1500" dirty="0"/>
              <a:t> extremely useful in social media monitoring as it allows us to gain an overview of the wider public opinion behind certain topics. ... Being able to quickly see the </a:t>
            </a:r>
            <a:r>
              <a:rPr lang="en-US" sz="1500" b="1" dirty="0"/>
              <a:t>sentiment</a:t>
            </a:r>
            <a:r>
              <a:rPr lang="en-US" sz="1500" dirty="0"/>
              <a:t> behind everything from forum posts to news articles means being better able to strategize and plan for the future.</a:t>
            </a:r>
          </a:p>
          <a:p>
            <a:pPr indent="-228600" defTabSz="914400">
              <a:lnSpc>
                <a:spcPct val="90000"/>
              </a:lnSpc>
              <a:spcAft>
                <a:spcPts val="600"/>
              </a:spcAft>
              <a:buFont typeface="Arial" panose="020B0604020202020204" pitchFamily="34" charset="0"/>
              <a:buChar char="•"/>
            </a:pPr>
            <a:r>
              <a:rPr lang="en-US" b="1" dirty="0"/>
              <a:t>sentiment analysis</a:t>
            </a:r>
            <a:r>
              <a:rPr lang="en-US" dirty="0"/>
              <a:t> is used to find the author's attitude towards something. </a:t>
            </a:r>
            <a:r>
              <a:rPr lang="en-US" b="1" dirty="0"/>
              <a:t>Sentiment analysis</a:t>
            </a:r>
            <a:r>
              <a:rPr lang="en-US" dirty="0"/>
              <a:t> tools categorize pieces of writing as positive, neutral, or negative.</a:t>
            </a:r>
            <a:endParaRPr lang="en-US" sz="1500" dirty="0"/>
          </a:p>
          <a:p>
            <a:pPr indent="-228600" defTabSz="914400">
              <a:lnSpc>
                <a:spcPct val="90000"/>
              </a:lnSpc>
              <a:spcAft>
                <a:spcPts val="600"/>
              </a:spcAft>
              <a:buFont typeface="Arial" panose="020B0604020202020204" pitchFamily="34" charset="0"/>
              <a:buChar char="•"/>
            </a:pPr>
            <a:endParaRPr lang="en-US" sz="1500" dirty="0"/>
          </a:p>
          <a:p>
            <a:pPr indent="-228600" defTabSz="9144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252080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5"/>
          <p:cNvSpPr txBox="1">
            <a:spLocks noGrp="1"/>
          </p:cNvSpPr>
          <p:nvPr>
            <p:ph type="title"/>
          </p:nvPr>
        </p:nvSpPr>
        <p:spPr>
          <a:xfrm>
            <a:off x="603504" y="3250705"/>
            <a:ext cx="3758604" cy="1330452"/>
          </a:xfrm>
          <a:prstGeom prst="rect">
            <a:avLst/>
          </a:prstGeom>
        </p:spPr>
        <p:txBody>
          <a:bodyPr spcFirstLastPara="1" vert="horz" lIns="91440" tIns="45720" rIns="91440" bIns="45720" rtlCol="0" anchor="ctr" anchorCtr="0">
            <a:normAutofit/>
          </a:bodyPr>
          <a:lstStyle/>
          <a:p>
            <a:pPr marL="0" lvl="0" indent="0" algn="r" defTabSz="914400">
              <a:lnSpc>
                <a:spcPct val="90000"/>
              </a:lnSpc>
              <a:spcBef>
                <a:spcPct val="0"/>
              </a:spcBef>
              <a:spcAft>
                <a:spcPts val="0"/>
              </a:spcAft>
              <a:buSzPts val="2800"/>
            </a:pPr>
            <a:r>
              <a:rPr lang="en-US" sz="3000">
                <a:solidFill>
                  <a:srgbClr val="FFFFFF"/>
                </a:solidFill>
              </a:rPr>
              <a:t>Sentiment Analysis:</a:t>
            </a:r>
            <a:br>
              <a:rPr lang="en-US" sz="3000">
                <a:solidFill>
                  <a:srgbClr val="FFFFFF"/>
                </a:solidFill>
              </a:rPr>
            </a:br>
            <a:r>
              <a:rPr lang="en-US" sz="3000">
                <a:solidFill>
                  <a:srgbClr val="FFFFFF"/>
                </a:solidFill>
              </a:rPr>
              <a:t>‘Polarity’(</a:t>
            </a:r>
            <a:r>
              <a:rPr lang="en-US" sz="3000" b="1">
                <a:solidFill>
                  <a:srgbClr val="FFFFFF"/>
                </a:solidFill>
              </a:rPr>
              <a:t>Title</a:t>
            </a:r>
            <a:r>
              <a:rPr lang="en-US" sz="3000">
                <a:solidFill>
                  <a:srgbClr val="FFFFFF"/>
                </a:solidFill>
              </a:rPr>
              <a:t>)</a:t>
            </a:r>
          </a:p>
        </p:txBody>
      </p:sp>
      <p:pic>
        <p:nvPicPr>
          <p:cNvPr id="612" name="Google Shape;612;p45"/>
          <p:cNvPicPr preferRelativeResize="0"/>
          <p:nvPr/>
        </p:nvPicPr>
        <p:blipFill>
          <a:blip r:embed="rId3"/>
          <a:stretch>
            <a:fillRect/>
          </a:stretch>
        </p:blipFill>
        <p:spPr>
          <a:xfrm>
            <a:off x="625316" y="346672"/>
            <a:ext cx="3629136" cy="2331720"/>
          </a:xfrm>
          <a:prstGeom prst="rect">
            <a:avLst/>
          </a:prstGeom>
          <a:noFill/>
        </p:spPr>
      </p:pic>
      <p:pic>
        <p:nvPicPr>
          <p:cNvPr id="611" name="Google Shape;611;p45"/>
          <p:cNvPicPr preferRelativeResize="0"/>
          <p:nvPr/>
        </p:nvPicPr>
        <p:blipFill>
          <a:blip r:embed="rId4"/>
          <a:stretch>
            <a:fillRect/>
          </a:stretch>
        </p:blipFill>
        <p:spPr>
          <a:xfrm>
            <a:off x="4846171" y="346672"/>
            <a:ext cx="3715888" cy="2331720"/>
          </a:xfrm>
          <a:prstGeom prst="rect">
            <a:avLst/>
          </a:prstGeom>
          <a:noFill/>
        </p:spPr>
      </p:pic>
      <p:sp>
        <p:nvSpPr>
          <p:cNvPr id="610" name="Google Shape;610;p45"/>
          <p:cNvSpPr txBox="1">
            <a:spLocks noGrp="1"/>
          </p:cNvSpPr>
          <p:nvPr>
            <p:ph type="body" idx="1"/>
          </p:nvPr>
        </p:nvSpPr>
        <p:spPr>
          <a:xfrm>
            <a:off x="4766730" y="3248879"/>
            <a:ext cx="3771900" cy="1330452"/>
          </a:xfrm>
          <a:prstGeom prst="rect">
            <a:avLst/>
          </a:prstGeom>
        </p:spPr>
        <p:txBody>
          <a:bodyPr spcFirstLastPara="1" vert="horz" lIns="91440" tIns="45720" rIns="91440" bIns="45720" rtlCol="0" anchor="ctr" anchorCtr="0">
            <a:normAutofit/>
          </a:bodyPr>
          <a:lstStyle/>
          <a:p>
            <a:pPr marL="457200" lvl="0" indent="-228600" defTabSz="914400">
              <a:lnSpc>
                <a:spcPct val="90000"/>
              </a:lnSpc>
              <a:spcBef>
                <a:spcPts val="0"/>
              </a:spcBef>
              <a:spcAft>
                <a:spcPts val="600"/>
              </a:spcAft>
              <a:buSzPts val="1400"/>
              <a:buFont typeface="Arial" panose="020B0604020202020204" pitchFamily="34" charset="0"/>
              <a:buChar char="•"/>
            </a:pPr>
            <a:r>
              <a:rPr lang="en-US" dirty="0">
                <a:solidFill>
                  <a:srgbClr val="FFFFFF"/>
                </a:solidFill>
                <a:sym typeface="Noto Sans Symbols"/>
              </a:rPr>
              <a:t>Mean polarity of title/headlines is nearly identical &amp; neutral regardless of fake/real news.</a:t>
            </a:r>
          </a:p>
          <a:p>
            <a:pPr marL="457200" lvl="0" indent="-228600" defTabSz="914400">
              <a:lnSpc>
                <a:spcPct val="90000"/>
              </a:lnSpc>
              <a:spcBef>
                <a:spcPts val="0"/>
              </a:spcBef>
              <a:spcAft>
                <a:spcPts val="600"/>
              </a:spcAft>
              <a:buSzPts val="1400"/>
              <a:buFont typeface="Arial" panose="020B0604020202020204" pitchFamily="34" charset="0"/>
              <a:buChar char="•"/>
            </a:pPr>
            <a:r>
              <a:rPr lang="en-US" dirty="0">
                <a:solidFill>
                  <a:srgbClr val="FFFFFF"/>
                </a:solidFill>
                <a:sym typeface="Noto Sans Symbols"/>
              </a:rPr>
              <a:t>However, spread is higher for fake news (more extreme scores).</a:t>
            </a:r>
          </a:p>
        </p:txBody>
      </p:sp>
    </p:spTree>
    <p:extLst>
      <p:ext uri="{BB962C8B-B14F-4D97-AF65-F5344CB8AC3E}">
        <p14:creationId xmlns:p14="http://schemas.microsoft.com/office/powerpoint/2010/main" val="1244238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20" name="Google Shape;620;g8675a6b5d1_0_0"/>
          <p:cNvPicPr preferRelativeResize="0"/>
          <p:nvPr/>
        </p:nvPicPr>
        <p:blipFill>
          <a:blip r:embed="rId3"/>
          <a:stretch>
            <a:fillRect/>
          </a:stretch>
        </p:blipFill>
        <p:spPr>
          <a:xfrm>
            <a:off x="594863" y="538043"/>
            <a:ext cx="3736057" cy="2428437"/>
          </a:xfrm>
          <a:prstGeom prst="rect">
            <a:avLst/>
          </a:prstGeom>
          <a:noFill/>
        </p:spPr>
      </p:pic>
      <p:pic>
        <p:nvPicPr>
          <p:cNvPr id="619" name="Google Shape;619;g8675a6b5d1_0_0"/>
          <p:cNvPicPr preferRelativeResize="0"/>
          <p:nvPr/>
        </p:nvPicPr>
        <p:blipFill>
          <a:blip r:embed="rId4"/>
          <a:stretch>
            <a:fillRect/>
          </a:stretch>
        </p:blipFill>
        <p:spPr>
          <a:xfrm>
            <a:off x="4813520" y="538043"/>
            <a:ext cx="3839425" cy="2428437"/>
          </a:xfrm>
          <a:prstGeom prst="rect">
            <a:avLst/>
          </a:prstGeom>
          <a:noFill/>
        </p:spPr>
      </p:pic>
      <p:sp>
        <p:nvSpPr>
          <p:cNvPr id="617" name="Google Shape;617;g8675a6b5d1_0_0"/>
          <p:cNvSpPr txBox="1">
            <a:spLocks noGrp="1"/>
          </p:cNvSpPr>
          <p:nvPr>
            <p:ph type="title"/>
          </p:nvPr>
        </p:nvSpPr>
        <p:spPr>
          <a:xfrm>
            <a:off x="962935" y="3343770"/>
            <a:ext cx="3367985" cy="1241538"/>
          </a:xfrm>
          <a:prstGeom prst="rect">
            <a:avLst/>
          </a:prstGeom>
        </p:spPr>
        <p:txBody>
          <a:bodyPr spcFirstLastPara="1" vert="horz" lIns="91440" tIns="45720" rIns="91440" bIns="45720" rtlCol="0" anchor="ctr" anchorCtr="0">
            <a:normAutofit/>
          </a:bodyPr>
          <a:lstStyle/>
          <a:p>
            <a:pPr marL="0" lvl="0" indent="0" algn="r" defTabSz="914400">
              <a:lnSpc>
                <a:spcPct val="90000"/>
              </a:lnSpc>
              <a:spcBef>
                <a:spcPct val="0"/>
              </a:spcBef>
              <a:spcAft>
                <a:spcPts val="0"/>
              </a:spcAft>
              <a:buSzPts val="2800"/>
            </a:pPr>
            <a:r>
              <a:rPr lang="en-US" sz="1900" dirty="0">
                <a:solidFill>
                  <a:srgbClr val="FFFFFF"/>
                </a:solidFill>
              </a:rPr>
              <a:t>Sentiment Analysis:</a:t>
            </a:r>
            <a:br>
              <a:rPr lang="en-US" sz="1900" dirty="0">
                <a:solidFill>
                  <a:srgbClr val="FFFFFF"/>
                </a:solidFill>
              </a:rPr>
            </a:br>
            <a:r>
              <a:rPr lang="en-US" sz="1900" dirty="0">
                <a:solidFill>
                  <a:srgbClr val="FFFFFF"/>
                </a:solidFill>
              </a:rPr>
              <a:t>‘Polarity’(</a:t>
            </a:r>
            <a:r>
              <a:rPr lang="en-US" sz="1900" b="1" dirty="0">
                <a:solidFill>
                  <a:srgbClr val="FFFFFF"/>
                </a:solidFill>
              </a:rPr>
              <a:t>Text</a:t>
            </a:r>
            <a:r>
              <a:rPr lang="en-US" sz="1900" dirty="0">
                <a:solidFill>
                  <a:srgbClr val="FFFFFF"/>
                </a:solidFill>
              </a:rPr>
              <a:t>)</a:t>
            </a:r>
          </a:p>
          <a:p>
            <a:pPr marL="0" lvl="0" indent="0" algn="r" defTabSz="914400">
              <a:lnSpc>
                <a:spcPct val="90000"/>
              </a:lnSpc>
              <a:spcBef>
                <a:spcPct val="0"/>
              </a:spcBef>
              <a:spcAft>
                <a:spcPts val="0"/>
              </a:spcAft>
              <a:buSzPts val="2800"/>
            </a:pPr>
            <a:br>
              <a:rPr lang="en-US" sz="1900" dirty="0">
                <a:solidFill>
                  <a:srgbClr val="FFFFFF"/>
                </a:solidFill>
              </a:rPr>
            </a:br>
            <a:r>
              <a:rPr lang="en-US" sz="1900" dirty="0">
                <a:solidFill>
                  <a:srgbClr val="FFFFFF"/>
                </a:solidFill>
              </a:rPr>
              <a:t>	</a:t>
            </a:r>
          </a:p>
        </p:txBody>
      </p:sp>
      <p:sp>
        <p:nvSpPr>
          <p:cNvPr id="618" name="Google Shape;618;g8675a6b5d1_0_0"/>
          <p:cNvSpPr txBox="1">
            <a:spLocks noGrp="1"/>
          </p:cNvSpPr>
          <p:nvPr>
            <p:ph type="body" idx="1"/>
          </p:nvPr>
        </p:nvSpPr>
        <p:spPr>
          <a:xfrm>
            <a:off x="4810814" y="3369304"/>
            <a:ext cx="4025450" cy="1190471"/>
          </a:xfrm>
          <a:prstGeom prst="rect">
            <a:avLst/>
          </a:prstGeom>
        </p:spPr>
        <p:txBody>
          <a:bodyPr spcFirstLastPara="1" vert="horz" lIns="91440" tIns="45720" rIns="91440" bIns="45720" rtlCol="0" anchor="ctr" anchorCtr="0">
            <a:normAutofit/>
          </a:bodyPr>
          <a:lstStyle/>
          <a:p>
            <a:pPr marL="457200" lvl="0" indent="-228600" defTabSz="914400">
              <a:lnSpc>
                <a:spcPct val="90000"/>
              </a:lnSpc>
              <a:spcBef>
                <a:spcPts val="0"/>
              </a:spcBef>
              <a:spcAft>
                <a:spcPts val="600"/>
              </a:spcAft>
              <a:buSzPts val="1400"/>
              <a:buFont typeface="Arial" panose="020B0604020202020204" pitchFamily="34" charset="0"/>
              <a:buChar char="•"/>
            </a:pPr>
            <a:r>
              <a:rPr lang="en-US" sz="1300">
                <a:solidFill>
                  <a:srgbClr val="FEFFFF"/>
                </a:solidFill>
                <a:sym typeface="Noto Sans Symbols"/>
              </a:rPr>
              <a:t>Mean polarity of article text is nearly identical regardless of fake or real label and relatively neutral.</a:t>
            </a:r>
          </a:p>
          <a:p>
            <a:pPr marL="457200" lvl="0" indent="-228600" defTabSz="914400">
              <a:lnSpc>
                <a:spcPct val="90000"/>
              </a:lnSpc>
              <a:spcBef>
                <a:spcPts val="0"/>
              </a:spcBef>
              <a:spcAft>
                <a:spcPts val="600"/>
              </a:spcAft>
              <a:buSzPts val="1400"/>
              <a:buFont typeface="Arial" panose="020B0604020202020204" pitchFamily="34" charset="0"/>
              <a:buChar char="•"/>
            </a:pPr>
            <a:r>
              <a:rPr lang="en-US" sz="1300">
                <a:solidFill>
                  <a:srgbClr val="FEFFFF"/>
                </a:solidFill>
                <a:sym typeface="Noto Sans Symbols"/>
              </a:rPr>
              <a:t>Spread is similarly identical. </a:t>
            </a:r>
            <a:r>
              <a:rPr lang="en-US" sz="1300" b="1">
                <a:solidFill>
                  <a:srgbClr val="FEFFFF"/>
                </a:solidFill>
                <a:sym typeface="Noto Sans Symbols"/>
              </a:rPr>
              <a:t>Is subjectivity a better predictor?</a:t>
            </a:r>
          </a:p>
        </p:txBody>
      </p:sp>
    </p:spTree>
    <p:extLst>
      <p:ext uri="{BB962C8B-B14F-4D97-AF65-F5344CB8AC3E}">
        <p14:creationId xmlns:p14="http://schemas.microsoft.com/office/powerpoint/2010/main" val="107567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6"/>
          <p:cNvSpPr txBox="1">
            <a:spLocks noGrp="1"/>
          </p:cNvSpPr>
          <p:nvPr>
            <p:ph type="title"/>
          </p:nvPr>
        </p:nvSpPr>
        <p:spPr>
          <a:xfrm>
            <a:off x="311700" y="445025"/>
            <a:ext cx="8520600" cy="35507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b="1" dirty="0">
                <a:solidFill>
                  <a:schemeClr val="accent1"/>
                </a:solidFill>
                <a:latin typeface="+mn-lt"/>
              </a:rPr>
              <a:t>Sentiment Analysis:</a:t>
            </a:r>
            <a:br>
              <a:rPr lang="en-US" b="1" dirty="0">
                <a:solidFill>
                  <a:schemeClr val="accent1"/>
                </a:solidFill>
                <a:latin typeface="+mn-lt"/>
              </a:rPr>
            </a:br>
            <a:r>
              <a:rPr lang="en-US" b="1" dirty="0">
                <a:solidFill>
                  <a:schemeClr val="accent1"/>
                </a:solidFill>
                <a:latin typeface="+mn-lt"/>
              </a:rPr>
              <a:t>‘Subjectivity’(Title)</a:t>
            </a:r>
            <a:endParaRPr sz="1400" b="1" dirty="0">
              <a:solidFill>
                <a:schemeClr val="accent1"/>
              </a:solidFill>
              <a:latin typeface="+mn-lt"/>
            </a:endParaRPr>
          </a:p>
        </p:txBody>
      </p:sp>
      <p:sp>
        <p:nvSpPr>
          <p:cNvPr id="626" name="Google Shape;626;p46"/>
          <p:cNvSpPr txBox="1">
            <a:spLocks noGrp="1"/>
          </p:cNvSpPr>
          <p:nvPr>
            <p:ph type="body" idx="1"/>
          </p:nvPr>
        </p:nvSpPr>
        <p:spPr>
          <a:xfrm>
            <a:off x="775400" y="4253750"/>
            <a:ext cx="3230700" cy="562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Noto Sans Symbols"/>
              <a:buChar char="●"/>
            </a:pPr>
            <a:r>
              <a:rPr lang="en-US" sz="1300">
                <a:latin typeface="Noto Sans Symbols"/>
                <a:ea typeface="Noto Sans Symbols"/>
                <a:cs typeface="Noto Sans Symbols"/>
                <a:sym typeface="Noto Sans Symbols"/>
              </a:rPr>
              <a:t>Greater spread of subjectivity scores for fake news and differences in mean (more subjective). </a:t>
            </a:r>
            <a:endParaRPr sz="1300">
              <a:latin typeface="Noto Sans Symbols"/>
              <a:ea typeface="Noto Sans Symbols"/>
              <a:cs typeface="Noto Sans Symbols"/>
              <a:sym typeface="Noto Sans Symbols"/>
            </a:endParaRPr>
          </a:p>
        </p:txBody>
      </p:sp>
      <p:sp>
        <p:nvSpPr>
          <p:cNvPr id="629" name="Google Shape;629;p46"/>
          <p:cNvSpPr txBox="1">
            <a:spLocks noGrp="1"/>
          </p:cNvSpPr>
          <p:nvPr>
            <p:ph type="body" idx="2"/>
          </p:nvPr>
        </p:nvSpPr>
        <p:spPr>
          <a:xfrm>
            <a:off x="5402850" y="4238650"/>
            <a:ext cx="3011100" cy="562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Noto Sans Symbols"/>
              <a:buChar char="●"/>
            </a:pPr>
            <a:r>
              <a:rPr lang="en-US" sz="1300">
                <a:latin typeface="Noto Sans Symbols"/>
                <a:ea typeface="Noto Sans Symbols"/>
                <a:cs typeface="Noto Sans Symbols"/>
                <a:sym typeface="Noto Sans Symbols"/>
              </a:rPr>
              <a:t>True news tend to be more objective based on title/headlines.</a:t>
            </a:r>
            <a:endParaRPr sz="1300">
              <a:latin typeface="Noto Sans Symbols"/>
              <a:ea typeface="Noto Sans Symbols"/>
              <a:cs typeface="Noto Sans Symbols"/>
              <a:sym typeface="Noto Sans Symbols"/>
            </a:endParaRPr>
          </a:p>
        </p:txBody>
      </p:sp>
      <p:pic>
        <p:nvPicPr>
          <p:cNvPr id="627" name="Google Shape;627;p46"/>
          <p:cNvPicPr preferRelativeResize="0"/>
          <p:nvPr/>
        </p:nvPicPr>
        <p:blipFill>
          <a:blip r:embed="rId3">
            <a:alphaModFix/>
          </a:blip>
          <a:stretch>
            <a:fillRect/>
          </a:stretch>
        </p:blipFill>
        <p:spPr>
          <a:xfrm>
            <a:off x="394000" y="1851650"/>
            <a:ext cx="3989650" cy="2447950"/>
          </a:xfrm>
          <a:prstGeom prst="rect">
            <a:avLst/>
          </a:prstGeom>
          <a:noFill/>
          <a:ln>
            <a:noFill/>
          </a:ln>
        </p:spPr>
      </p:pic>
      <p:pic>
        <p:nvPicPr>
          <p:cNvPr id="628" name="Google Shape;628;p46"/>
          <p:cNvPicPr preferRelativeResize="0"/>
          <p:nvPr/>
        </p:nvPicPr>
        <p:blipFill>
          <a:blip r:embed="rId4">
            <a:alphaModFix/>
          </a:blip>
          <a:stretch>
            <a:fillRect/>
          </a:stretch>
        </p:blipFill>
        <p:spPr>
          <a:xfrm>
            <a:off x="4825142" y="1866900"/>
            <a:ext cx="3665008" cy="2447951"/>
          </a:xfrm>
          <a:prstGeom prst="rect">
            <a:avLst/>
          </a:prstGeom>
          <a:noFill/>
          <a:ln>
            <a:noFill/>
          </a:ln>
        </p:spPr>
      </p:pic>
    </p:spTree>
    <p:extLst>
      <p:ext uri="{BB962C8B-B14F-4D97-AF65-F5344CB8AC3E}">
        <p14:creationId xmlns:p14="http://schemas.microsoft.com/office/powerpoint/2010/main" val="327753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8675a6b5d1_0_7"/>
          <p:cNvSpPr txBox="1">
            <a:spLocks noGrp="1"/>
          </p:cNvSpPr>
          <p:nvPr>
            <p:ph type="title"/>
          </p:nvPr>
        </p:nvSpPr>
        <p:spPr>
          <a:xfrm>
            <a:off x="311700" y="445025"/>
            <a:ext cx="8520600" cy="35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b="1" dirty="0">
                <a:solidFill>
                  <a:schemeClr val="accent1"/>
                </a:solidFill>
                <a:latin typeface="+mn-lt"/>
              </a:rPr>
              <a:t>Sentiment Analysis:</a:t>
            </a:r>
            <a:br>
              <a:rPr lang="en-US" b="1" dirty="0">
                <a:solidFill>
                  <a:schemeClr val="accent1"/>
                </a:solidFill>
                <a:latin typeface="+mn-lt"/>
              </a:rPr>
            </a:br>
            <a:r>
              <a:rPr lang="en-US" b="1" dirty="0">
                <a:solidFill>
                  <a:schemeClr val="accent1"/>
                </a:solidFill>
                <a:latin typeface="+mn-lt"/>
              </a:rPr>
              <a:t>‘Subjectivity’(Text)</a:t>
            </a:r>
            <a:endParaRPr sz="1400" b="1" dirty="0">
              <a:solidFill>
                <a:schemeClr val="accent1"/>
              </a:solidFill>
              <a:latin typeface="+mn-lt"/>
            </a:endParaRPr>
          </a:p>
        </p:txBody>
      </p:sp>
      <p:sp>
        <p:nvSpPr>
          <p:cNvPr id="635" name="Google Shape;635;g8675a6b5d1_0_7"/>
          <p:cNvSpPr txBox="1">
            <a:spLocks noGrp="1"/>
          </p:cNvSpPr>
          <p:nvPr>
            <p:ph type="body" idx="1"/>
          </p:nvPr>
        </p:nvSpPr>
        <p:spPr>
          <a:xfrm>
            <a:off x="205425" y="4250275"/>
            <a:ext cx="4131000" cy="6423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Noto Sans Symbols"/>
              <a:buChar char="●"/>
            </a:pPr>
            <a:r>
              <a:rPr lang="en-US" sz="1300">
                <a:latin typeface="Noto Sans Symbols"/>
                <a:ea typeface="Noto Sans Symbols"/>
                <a:cs typeface="Noto Sans Symbols"/>
                <a:sym typeface="Noto Sans Symbols"/>
              </a:rPr>
              <a:t>Looking at article text, (though means similar), more fake news articles have scores </a:t>
            </a:r>
            <a:r>
              <a:rPr lang="en-US" sz="1300" b="1">
                <a:latin typeface="Noto Sans Symbols"/>
                <a:ea typeface="Noto Sans Symbols"/>
                <a:cs typeface="Noto Sans Symbols"/>
                <a:sym typeface="Noto Sans Symbols"/>
              </a:rPr>
              <a:t>&gt; 0.4</a:t>
            </a:r>
            <a:r>
              <a:rPr lang="en-US" sz="1300">
                <a:latin typeface="Noto Sans Symbols"/>
                <a:ea typeface="Noto Sans Symbols"/>
                <a:cs typeface="Noto Sans Symbols"/>
                <a:sym typeface="Noto Sans Symbols"/>
              </a:rPr>
              <a:t> (more subjective). Slight left-skew.</a:t>
            </a:r>
            <a:endParaRPr sz="1300">
              <a:latin typeface="Noto Sans Symbols"/>
              <a:ea typeface="Noto Sans Symbols"/>
              <a:cs typeface="Noto Sans Symbols"/>
              <a:sym typeface="Noto Sans Symbols"/>
            </a:endParaRPr>
          </a:p>
        </p:txBody>
      </p:sp>
      <p:sp>
        <p:nvSpPr>
          <p:cNvPr id="638" name="Google Shape;638;g8675a6b5d1_0_7"/>
          <p:cNvSpPr txBox="1">
            <a:spLocks noGrp="1"/>
          </p:cNvSpPr>
          <p:nvPr>
            <p:ph type="body" idx="2"/>
          </p:nvPr>
        </p:nvSpPr>
        <p:spPr>
          <a:xfrm>
            <a:off x="4625025" y="4250275"/>
            <a:ext cx="4131000" cy="6423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Noto Sans Symbols"/>
              <a:buChar char="●"/>
            </a:pPr>
            <a:r>
              <a:rPr lang="en-US" sz="1300">
                <a:latin typeface="Noto Sans Symbols"/>
                <a:ea typeface="Noto Sans Symbols"/>
                <a:cs typeface="Noto Sans Symbols"/>
                <a:sym typeface="Noto Sans Symbols"/>
              </a:rPr>
              <a:t>More real news articles have scores </a:t>
            </a:r>
            <a:r>
              <a:rPr lang="en-US" sz="1300" b="1">
                <a:latin typeface="Noto Sans Symbols"/>
                <a:ea typeface="Noto Sans Symbols"/>
                <a:cs typeface="Noto Sans Symbols"/>
                <a:sym typeface="Noto Sans Symbols"/>
              </a:rPr>
              <a:t>&lt; 0.4</a:t>
            </a:r>
            <a:r>
              <a:rPr lang="en-US" sz="1300">
                <a:latin typeface="Noto Sans Symbols"/>
                <a:ea typeface="Noto Sans Symbols"/>
                <a:cs typeface="Noto Sans Symbols"/>
                <a:sym typeface="Noto Sans Symbols"/>
              </a:rPr>
              <a:t> (more objective). Slight right-skew.</a:t>
            </a:r>
            <a:endParaRPr sz="1300">
              <a:latin typeface="Noto Sans Symbols"/>
              <a:ea typeface="Noto Sans Symbols"/>
              <a:cs typeface="Noto Sans Symbols"/>
              <a:sym typeface="Noto Sans Symbols"/>
            </a:endParaRPr>
          </a:p>
        </p:txBody>
      </p:sp>
      <p:pic>
        <p:nvPicPr>
          <p:cNvPr id="636" name="Google Shape;636;g8675a6b5d1_0_7"/>
          <p:cNvPicPr preferRelativeResize="0"/>
          <p:nvPr/>
        </p:nvPicPr>
        <p:blipFill>
          <a:blip r:embed="rId3">
            <a:alphaModFix/>
          </a:blip>
          <a:stretch>
            <a:fillRect/>
          </a:stretch>
        </p:blipFill>
        <p:spPr>
          <a:xfrm>
            <a:off x="304800" y="1867025"/>
            <a:ext cx="4130901" cy="2493100"/>
          </a:xfrm>
          <a:prstGeom prst="rect">
            <a:avLst/>
          </a:prstGeom>
          <a:noFill/>
          <a:ln>
            <a:noFill/>
          </a:ln>
        </p:spPr>
      </p:pic>
      <p:pic>
        <p:nvPicPr>
          <p:cNvPr id="637" name="Google Shape;637;g8675a6b5d1_0_7"/>
          <p:cNvPicPr preferRelativeResize="0"/>
          <p:nvPr/>
        </p:nvPicPr>
        <p:blipFill>
          <a:blip r:embed="rId4">
            <a:alphaModFix/>
          </a:blip>
          <a:stretch>
            <a:fillRect/>
          </a:stretch>
        </p:blipFill>
        <p:spPr>
          <a:xfrm>
            <a:off x="4729350" y="1833375"/>
            <a:ext cx="3800842" cy="2493101"/>
          </a:xfrm>
          <a:prstGeom prst="rect">
            <a:avLst/>
          </a:prstGeom>
          <a:noFill/>
          <a:ln>
            <a:noFill/>
          </a:ln>
        </p:spPr>
      </p:pic>
    </p:spTree>
    <p:extLst>
      <p:ext uri="{BB962C8B-B14F-4D97-AF65-F5344CB8AC3E}">
        <p14:creationId xmlns:p14="http://schemas.microsoft.com/office/powerpoint/2010/main" val="207333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79" name="Rectangle 78">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 name="Picture 80">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0"/>
            <a:ext cx="5665603" cy="5143500"/>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65" name="Google Shape;265;p4"/>
          <p:cNvSpPr txBox="1">
            <a:spLocks noGrp="1"/>
          </p:cNvSpPr>
          <p:nvPr>
            <p:ph type="title"/>
          </p:nvPr>
        </p:nvSpPr>
        <p:spPr>
          <a:xfrm>
            <a:off x="480060" y="932259"/>
            <a:ext cx="2891790" cy="3278981"/>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lt1"/>
              </a:buClr>
              <a:buSzPts val="1800"/>
            </a:pPr>
            <a:r>
              <a:rPr lang="en-US" sz="2100" kern="1200" dirty="0">
                <a:solidFill>
                  <a:srgbClr val="FFFFFF"/>
                </a:solidFill>
                <a:latin typeface="+mj-lt"/>
                <a:ea typeface="+mj-ea"/>
                <a:cs typeface="+mj-cs"/>
              </a:rPr>
              <a:t>Project Background &amp;</a:t>
            </a:r>
          </a:p>
          <a:p>
            <a:pPr marL="0" lvl="0" indent="0" defTabSz="914400">
              <a:lnSpc>
                <a:spcPct val="90000"/>
              </a:lnSpc>
              <a:spcBef>
                <a:spcPct val="0"/>
              </a:spcBef>
              <a:spcAft>
                <a:spcPts val="0"/>
              </a:spcAft>
              <a:buClr>
                <a:schemeClr val="lt1"/>
              </a:buClr>
              <a:buSzPts val="1800"/>
            </a:pPr>
            <a:r>
              <a:rPr lang="en-US" sz="2100" i="0" u="none" strike="noStrike" kern="1200" dirty="0">
                <a:solidFill>
                  <a:srgbClr val="FFFFFF"/>
                </a:solidFill>
                <a:latin typeface="+mj-lt"/>
                <a:ea typeface="+mj-ea"/>
                <a:cs typeface="+mj-cs"/>
              </a:rPr>
              <a:t>Research Implications/Importance</a:t>
            </a:r>
          </a:p>
        </p:txBody>
      </p:sp>
      <p:sp>
        <p:nvSpPr>
          <p:cNvPr id="83" name="Rectangle 82">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0637" y="0"/>
            <a:ext cx="4043363"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p4"/>
          <p:cNvSpPr txBox="1">
            <a:spLocks noGrp="1"/>
          </p:cNvSpPr>
          <p:nvPr>
            <p:ph type="body" idx="1"/>
          </p:nvPr>
        </p:nvSpPr>
        <p:spPr>
          <a:xfrm>
            <a:off x="4629150" y="603504"/>
            <a:ext cx="3915918" cy="3922776"/>
          </a:xfrm>
          <a:prstGeom prst="rect">
            <a:avLst/>
          </a:prstGeom>
        </p:spPr>
        <p:txBody>
          <a:bodyPr spcFirstLastPara="1" vert="horz" lIns="91440" tIns="45720" rIns="91440" bIns="45720" rtlCol="0" anchor="ctr" anchorCtr="0">
            <a:normAutofit/>
          </a:bodyPr>
          <a:lstStyle/>
          <a:p>
            <a:pPr marL="0" marR="0" lvl="0" indent="-228600" defTabSz="914400">
              <a:lnSpc>
                <a:spcPct val="90000"/>
              </a:lnSpc>
              <a:spcBef>
                <a:spcPts val="0"/>
              </a:spcBef>
              <a:spcAft>
                <a:spcPts val="600"/>
              </a:spcAft>
              <a:buClr>
                <a:srgbClr val="383838"/>
              </a:buClr>
              <a:buSzPts val="1300"/>
              <a:buFont typeface="Arial" panose="020B0604020202020204" pitchFamily="34" charset="0"/>
              <a:buChar char="•"/>
            </a:pPr>
            <a:r>
              <a:rPr lang="en-US" sz="1800" b="0" i="0" u="none" strike="noStrike" cap="none" dirty="0">
                <a:solidFill>
                  <a:srgbClr val="000000"/>
                </a:solidFill>
                <a:sym typeface="Century Gothic"/>
              </a:rPr>
              <a:t>Tedros Adhanom Ghebreyesus, the Director-General of the World Health Organization (WHO) to warn that:</a:t>
            </a:r>
          </a:p>
          <a:p>
            <a:pPr marL="0" marR="0" lvl="0" indent="-228600" defTabSz="914400">
              <a:lnSpc>
                <a:spcPct val="90000"/>
              </a:lnSpc>
              <a:spcBef>
                <a:spcPts val="0"/>
              </a:spcBef>
              <a:spcAft>
                <a:spcPts val="600"/>
              </a:spcAft>
              <a:buClr>
                <a:srgbClr val="FF0000"/>
              </a:buClr>
              <a:buSzPts val="1300"/>
              <a:buFont typeface="Arial" panose="020B0604020202020204" pitchFamily="34" charset="0"/>
              <a:buChar char="•"/>
            </a:pPr>
            <a:r>
              <a:rPr lang="en-US" sz="1800" b="0" i="1" u="sng" strike="noStrike" cap="none" dirty="0">
                <a:solidFill>
                  <a:srgbClr val="000000"/>
                </a:solidFill>
                <a:sym typeface="arial"/>
                <a:hlinkClick r:id="rId4">
                  <a:extLst>
                    <a:ext uri="{A12FA001-AC4F-418D-AE19-62706E023703}">
                      <ahyp:hlinkClr xmlns:ahyp="http://schemas.microsoft.com/office/drawing/2018/hyperlinkcolor" val="tx"/>
                    </a:ext>
                  </a:extLst>
                </a:hlinkClick>
              </a:rPr>
              <a:t>We’re not just fighting an epidemic; we’re fighting an infodemic</a:t>
            </a:r>
            <a:r>
              <a:rPr lang="en-US" sz="1800" b="0" i="1" u="none" strike="noStrike" cap="none" dirty="0">
                <a:solidFill>
                  <a:srgbClr val="000000"/>
                </a:solidFill>
                <a:sym typeface="arial"/>
              </a:rPr>
              <a:t>.</a:t>
            </a:r>
            <a:endParaRPr lang="en-US" sz="1800" dirty="0">
              <a:solidFill>
                <a:srgbClr val="000000"/>
              </a:solidFill>
            </a:endParaRPr>
          </a:p>
          <a:p>
            <a:pPr marL="0" marR="0" lvl="0" indent="-228600" defTabSz="914400">
              <a:lnSpc>
                <a:spcPct val="90000"/>
              </a:lnSpc>
              <a:spcBef>
                <a:spcPts val="0"/>
              </a:spcBef>
              <a:spcAft>
                <a:spcPts val="600"/>
              </a:spcAft>
              <a:buClr>
                <a:srgbClr val="3F3F3F"/>
              </a:buClr>
              <a:buSzPts val="1800"/>
              <a:buFont typeface="Arial" panose="020B0604020202020204" pitchFamily="34" charset="0"/>
              <a:buChar char="•"/>
            </a:pPr>
            <a:endParaRPr lang="en-US" sz="1800" b="0" i="0" u="none" strike="noStrike" cap="none" dirty="0">
              <a:solidFill>
                <a:srgbClr val="000000"/>
              </a:solidFill>
              <a:sym typeface="arial"/>
            </a:endParaRPr>
          </a:p>
          <a:p>
            <a:pPr marL="0" marR="0" lvl="0" indent="-228600" defTabSz="914400">
              <a:lnSpc>
                <a:spcPct val="90000"/>
              </a:lnSpc>
              <a:spcBef>
                <a:spcPts val="0"/>
              </a:spcBef>
              <a:spcAft>
                <a:spcPts val="600"/>
              </a:spcAft>
              <a:buClr>
                <a:schemeClr val="dk1"/>
              </a:buClr>
              <a:buSzPts val="1800"/>
              <a:buFont typeface="Arial" panose="020B0604020202020204" pitchFamily="34" charset="0"/>
              <a:buChar char="•"/>
            </a:pPr>
            <a:r>
              <a:rPr lang="en-US" sz="1800" dirty="0">
                <a:solidFill>
                  <a:srgbClr val="000000"/>
                </a:solidFill>
                <a:sym typeface="arial"/>
              </a:rPr>
              <a:t>The impact of fake news can be deadly, causing mis-trust of news reporting on pandemics, giving rise to public behaviors(not wearing masks, social distancing) that have increased the spread of Coronavirus.</a:t>
            </a:r>
            <a:endParaRPr lang="en-US" sz="1800" b="0" i="0" u="none" strike="noStrike" cap="none" dirty="0">
              <a:solidFill>
                <a:srgbClr val="000000"/>
              </a:solidFill>
              <a:sym typeface="arial"/>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2"/>
              </a:buClr>
              <a:buSzPts val="2800"/>
              <a:buFont typeface="Century Gothic"/>
              <a:buNone/>
            </a:pPr>
            <a:r>
              <a:rPr lang="en-US" b="1" dirty="0">
                <a:solidFill>
                  <a:schemeClr val="accent1"/>
                </a:solidFill>
                <a:latin typeface="+mn-lt"/>
              </a:rPr>
              <a:t>Text Vectorization</a:t>
            </a:r>
            <a:endParaRPr sz="1200" b="1" dirty="0">
              <a:solidFill>
                <a:schemeClr val="accent1"/>
              </a:solidFill>
              <a:latin typeface="+mn-lt"/>
            </a:endParaRPr>
          </a:p>
          <a:p>
            <a:pPr marL="0" lvl="0" indent="0" algn="ctr" rtl="0">
              <a:lnSpc>
                <a:spcPct val="100000"/>
              </a:lnSpc>
              <a:spcBef>
                <a:spcPts val="0"/>
              </a:spcBef>
              <a:spcAft>
                <a:spcPts val="0"/>
              </a:spcAft>
              <a:buClr>
                <a:schemeClr val="lt2"/>
              </a:buClr>
              <a:buSzPts val="2800"/>
              <a:buFont typeface="Century Gothic"/>
              <a:buNone/>
            </a:pPr>
            <a:endParaRPr dirty="0"/>
          </a:p>
        </p:txBody>
      </p:sp>
      <p:sp>
        <p:nvSpPr>
          <p:cNvPr id="386" name="Google Shape;386;p12"/>
          <p:cNvSpPr txBox="1">
            <a:spLocks noGrp="1"/>
          </p:cNvSpPr>
          <p:nvPr>
            <p:ph type="body" idx="1"/>
          </p:nvPr>
        </p:nvSpPr>
        <p:spPr>
          <a:xfrm>
            <a:off x="376160" y="1797933"/>
            <a:ext cx="3999900" cy="341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800" b="1" u="sng"/>
              <a:t>CountVectorizer</a:t>
            </a:r>
            <a:endParaRPr sz="1800" b="1" u="sng"/>
          </a:p>
          <a:p>
            <a:pPr marL="0" lvl="0" indent="0" algn="l" rtl="0">
              <a:lnSpc>
                <a:spcPct val="100000"/>
              </a:lnSpc>
              <a:spcBef>
                <a:spcPts val="1600"/>
              </a:spcBef>
              <a:spcAft>
                <a:spcPts val="0"/>
              </a:spcAft>
              <a:buSzPts val="1400"/>
              <a:buNone/>
            </a:pPr>
            <a:r>
              <a:rPr lang="en-US" sz="1800"/>
              <a:t>Word counts!</a:t>
            </a:r>
            <a:endParaRPr sz="1800"/>
          </a:p>
          <a:p>
            <a:pPr marL="0" lvl="0" indent="0" algn="l" rtl="0">
              <a:lnSpc>
                <a:spcPct val="100000"/>
              </a:lnSpc>
              <a:spcBef>
                <a:spcPts val="1600"/>
              </a:spcBef>
              <a:spcAft>
                <a:spcPts val="0"/>
              </a:spcAft>
              <a:buSzPts val="1400"/>
              <a:buNone/>
            </a:pPr>
            <a:r>
              <a:rPr lang="en-US" sz="1800"/>
              <a:t>How often does a given word appear within a document?</a:t>
            </a:r>
            <a:endParaRPr sz="1300"/>
          </a:p>
        </p:txBody>
      </p:sp>
      <p:sp>
        <p:nvSpPr>
          <p:cNvPr id="387" name="Google Shape;387;p12"/>
          <p:cNvSpPr txBox="1">
            <a:spLocks noGrp="1"/>
          </p:cNvSpPr>
          <p:nvPr>
            <p:ph type="body" idx="2"/>
          </p:nvPr>
        </p:nvSpPr>
        <p:spPr>
          <a:xfrm>
            <a:off x="4886188" y="1797933"/>
            <a:ext cx="3999900" cy="341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800" b="1" u="sng"/>
              <a:t>TfidfVectorizer </a:t>
            </a:r>
            <a:endParaRPr sz="1800" b="1" u="sng"/>
          </a:p>
          <a:p>
            <a:pPr marL="0" lvl="0" indent="0" algn="l" rtl="0">
              <a:lnSpc>
                <a:spcPct val="100000"/>
              </a:lnSpc>
              <a:spcBef>
                <a:spcPts val="1600"/>
              </a:spcBef>
              <a:spcAft>
                <a:spcPts val="0"/>
              </a:spcAft>
              <a:buSzPts val="1400"/>
              <a:buNone/>
            </a:pPr>
            <a:r>
              <a:rPr lang="en-US" sz="1800"/>
              <a:t>Word frequencies!</a:t>
            </a:r>
            <a:endParaRPr sz="1800"/>
          </a:p>
          <a:p>
            <a:pPr marL="0" lvl="0" indent="0" algn="l" rtl="0">
              <a:lnSpc>
                <a:spcPct val="100000"/>
              </a:lnSpc>
              <a:spcBef>
                <a:spcPts val="1600"/>
              </a:spcBef>
              <a:spcAft>
                <a:spcPts val="1600"/>
              </a:spcAft>
              <a:buSzPts val="1400"/>
              <a:buNone/>
            </a:pPr>
            <a:r>
              <a:rPr lang="en-US" sz="1800"/>
              <a:t>Downscales words that appear a lot across documents (like “the”).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7" name="Group 12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128" name="Freeform: Shape 12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9" name="Freeform: Shape 12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Freeform: Shape 13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72" name="Google Shape;372;p10"/>
          <p:cNvSpPr txBox="1">
            <a:spLocks noGrp="1"/>
          </p:cNvSpPr>
          <p:nvPr>
            <p:ph type="title"/>
          </p:nvPr>
        </p:nvSpPr>
        <p:spPr>
          <a:xfrm>
            <a:off x="480060" y="932259"/>
            <a:ext cx="2891790" cy="3278981"/>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lt2"/>
              </a:buClr>
              <a:buSzPts val="2800"/>
            </a:pPr>
            <a:r>
              <a:rPr lang="en-US" sz="2700" kern="1200" dirty="0">
                <a:solidFill>
                  <a:schemeClr val="tx2"/>
                </a:solidFill>
                <a:latin typeface="+mj-lt"/>
                <a:ea typeface="+mj-ea"/>
                <a:cs typeface="+mj-cs"/>
              </a:rPr>
              <a:t>Fake news detection using naive Bayes classifier</a:t>
            </a:r>
          </a:p>
        </p:txBody>
      </p:sp>
      <p:sp>
        <p:nvSpPr>
          <p:cNvPr id="373" name="Google Shape;373;p10"/>
          <p:cNvSpPr txBox="1">
            <a:spLocks noGrp="1"/>
          </p:cNvSpPr>
          <p:nvPr>
            <p:ph type="body" idx="1"/>
          </p:nvPr>
        </p:nvSpPr>
        <p:spPr>
          <a:xfrm>
            <a:off x="4629150" y="603504"/>
            <a:ext cx="3915918" cy="3922776"/>
          </a:xfrm>
          <a:prstGeom prst="rect">
            <a:avLst/>
          </a:prstGeom>
        </p:spPr>
        <p:txBody>
          <a:bodyPr spcFirstLastPara="1" vert="horz" lIns="91440" tIns="45720" rIns="91440" bIns="45720" rtlCol="0" anchor="ctr" anchorCtr="0">
            <a:normAutofit/>
          </a:bodyPr>
          <a:lstStyle/>
          <a:p>
            <a:pPr marL="0" lvl="0" indent="-228600" defTabSz="914400">
              <a:lnSpc>
                <a:spcPct val="90000"/>
              </a:lnSpc>
              <a:spcBef>
                <a:spcPts val="0"/>
              </a:spcBef>
              <a:spcAft>
                <a:spcPts val="0"/>
              </a:spcAft>
              <a:buSzPts val="1800"/>
              <a:buFont typeface="Arial" panose="020B0604020202020204" pitchFamily="34" charset="0"/>
              <a:buChar char="•"/>
            </a:pPr>
            <a:endParaRPr lang="en-US" sz="1400" dirty="0">
              <a:solidFill>
                <a:schemeClr val="tx2"/>
              </a:solidFill>
            </a:endParaRPr>
          </a:p>
          <a:p>
            <a:pPr marL="0" lvl="0" indent="-228600" defTabSz="914400">
              <a:lnSpc>
                <a:spcPct val="90000"/>
              </a:lnSpc>
              <a:spcBef>
                <a:spcPts val="0"/>
              </a:spcBef>
              <a:spcAft>
                <a:spcPts val="0"/>
              </a:spcAft>
              <a:buSzPts val="1800"/>
              <a:buFont typeface="Arial" panose="020B0604020202020204" pitchFamily="34" charset="0"/>
              <a:buChar char="•"/>
            </a:pPr>
            <a:endParaRPr lang="en-US" sz="1400" dirty="0">
              <a:solidFill>
                <a:schemeClr val="tx2"/>
              </a:solidFill>
            </a:endParaRPr>
          </a:p>
          <a:p>
            <a:pPr marL="0" lvl="0" indent="-228600" defTabSz="914400">
              <a:lnSpc>
                <a:spcPct val="90000"/>
              </a:lnSpc>
              <a:spcBef>
                <a:spcPts val="0"/>
              </a:spcBef>
              <a:spcAft>
                <a:spcPts val="0"/>
              </a:spcAft>
              <a:buSzPts val="1800"/>
              <a:buFont typeface="Arial" panose="020B0604020202020204" pitchFamily="34" charset="0"/>
              <a:buChar char="•"/>
            </a:pPr>
            <a:endParaRPr lang="en-US" sz="1400" dirty="0">
              <a:solidFill>
                <a:schemeClr val="tx2"/>
              </a:solidFill>
            </a:endParaRPr>
          </a:p>
          <a:p>
            <a:pPr marL="0" lvl="0" indent="-228600" defTabSz="914400">
              <a:lnSpc>
                <a:spcPct val="90000"/>
              </a:lnSpc>
              <a:spcBef>
                <a:spcPts val="0"/>
              </a:spcBef>
              <a:spcAft>
                <a:spcPts val="0"/>
              </a:spcAft>
              <a:buSzPts val="1800"/>
              <a:buFont typeface="Arial" panose="020B0604020202020204" pitchFamily="34" charset="0"/>
              <a:buChar char="•"/>
            </a:pPr>
            <a:r>
              <a:rPr lang="en-US" sz="1400" dirty="0">
                <a:solidFill>
                  <a:schemeClr val="tx2"/>
                </a:solidFill>
              </a:rPr>
              <a:t>Goal: Want to attempt creating machine learning algorithm to detect fake news.</a:t>
            </a:r>
          </a:p>
          <a:p>
            <a:pPr marL="0" lvl="0" indent="-228600" defTabSz="914400">
              <a:lnSpc>
                <a:spcPct val="90000"/>
              </a:lnSpc>
              <a:spcBef>
                <a:spcPts val="1600"/>
              </a:spcBef>
              <a:spcAft>
                <a:spcPts val="0"/>
              </a:spcAft>
              <a:buSzPts val="1800"/>
              <a:buFont typeface="Arial" panose="020B0604020202020204" pitchFamily="34" charset="0"/>
              <a:buChar char="•"/>
            </a:pPr>
            <a:r>
              <a:rPr lang="en-US" sz="1400" dirty="0">
                <a:solidFill>
                  <a:schemeClr val="tx2"/>
                </a:solidFill>
              </a:rPr>
              <a:t>Key Terms:</a:t>
            </a:r>
          </a:p>
          <a:p>
            <a:pPr lvl="0" indent="-228600" defTabSz="914400">
              <a:spcBef>
                <a:spcPts val="1600"/>
              </a:spcBef>
              <a:buFont typeface="Arial" panose="020B0604020202020204" pitchFamily="34" charset="0"/>
              <a:buChar char="•"/>
            </a:pPr>
            <a:r>
              <a:rPr lang="en-US" sz="1400" dirty="0">
                <a:solidFill>
                  <a:schemeClr val="tx2"/>
                </a:solidFill>
              </a:rPr>
              <a:t>Naive Bayes - Based on Bayes’ Theorem, describes the </a:t>
            </a:r>
            <a:r>
              <a:rPr lang="en-US" sz="1400" dirty="0">
                <a:solidFill>
                  <a:schemeClr val="tx2"/>
                </a:solidFill>
                <a:hlinkClick r:id="rId3" tooltip="Probability">
                  <a:extLst>
                    <a:ext uri="{A12FA001-AC4F-418D-AE19-62706E023703}">
                      <ahyp:hlinkClr xmlns:ahyp="http://schemas.microsoft.com/office/drawing/2018/hyperlinkcolor" val="tx"/>
                    </a:ext>
                  </a:extLst>
                </a:hlinkClick>
              </a:rPr>
              <a:t>probability</a:t>
            </a:r>
            <a:r>
              <a:rPr lang="en-US" sz="1400" dirty="0">
                <a:solidFill>
                  <a:schemeClr val="tx2"/>
                </a:solidFill>
              </a:rPr>
              <a:t> of an </a:t>
            </a:r>
            <a:r>
              <a:rPr lang="en-US" sz="1400" dirty="0">
                <a:solidFill>
                  <a:schemeClr val="tx2"/>
                </a:solidFill>
                <a:hlinkClick r:id="rId4" tooltip="Event (probability theory)">
                  <a:extLst>
                    <a:ext uri="{A12FA001-AC4F-418D-AE19-62706E023703}">
                      <ahyp:hlinkClr xmlns:ahyp="http://schemas.microsoft.com/office/drawing/2018/hyperlinkcolor" val="tx"/>
                    </a:ext>
                  </a:extLst>
                </a:hlinkClick>
              </a:rPr>
              <a:t>event</a:t>
            </a:r>
            <a:r>
              <a:rPr lang="en-US" sz="1400" dirty="0">
                <a:solidFill>
                  <a:schemeClr val="tx2"/>
                </a:solidFill>
              </a:rPr>
              <a:t>, based on prior knowledge of conditions that might be related to the event.</a:t>
            </a:r>
          </a:p>
          <a:p>
            <a:pPr marL="457200" lvl="0" indent="-228600" defTabSz="914400">
              <a:lnSpc>
                <a:spcPct val="150000"/>
              </a:lnSpc>
              <a:spcBef>
                <a:spcPts val="0"/>
              </a:spcBef>
              <a:spcAft>
                <a:spcPts val="0"/>
              </a:spcAft>
              <a:buSzPts val="1800"/>
              <a:buFont typeface="Arial" panose="020B0604020202020204" pitchFamily="34" charset="0"/>
              <a:buChar char="•"/>
            </a:pPr>
            <a:r>
              <a:rPr lang="en-US" sz="1400" dirty="0" err="1">
                <a:solidFill>
                  <a:schemeClr val="tx2"/>
                </a:solidFill>
              </a:rPr>
              <a:t>CountVectorizer</a:t>
            </a:r>
            <a:r>
              <a:rPr lang="en-US" sz="1400" dirty="0">
                <a:solidFill>
                  <a:schemeClr val="tx2"/>
                </a:solidFill>
              </a:rPr>
              <a:t> - Word count vectorization.</a:t>
            </a:r>
          </a:p>
          <a:p>
            <a:pPr marL="457200" lvl="0" indent="-228600" defTabSz="914400">
              <a:lnSpc>
                <a:spcPct val="90000"/>
              </a:lnSpc>
              <a:spcBef>
                <a:spcPts val="0"/>
              </a:spcBef>
              <a:spcAft>
                <a:spcPts val="0"/>
              </a:spcAft>
              <a:buSzPts val="1800"/>
              <a:buFont typeface="Arial" panose="020B0604020202020204" pitchFamily="34" charset="0"/>
              <a:buChar char="•"/>
            </a:pPr>
            <a:r>
              <a:rPr lang="en-US" sz="1400" dirty="0" err="1">
                <a:solidFill>
                  <a:schemeClr val="tx2"/>
                </a:solidFill>
              </a:rPr>
              <a:t>TfidfVectorizer</a:t>
            </a:r>
            <a:r>
              <a:rPr lang="en-US" sz="1400" dirty="0">
                <a:solidFill>
                  <a:schemeClr val="tx2"/>
                </a:solidFill>
              </a:rPr>
              <a:t> - Word frequency vectorization. </a:t>
            </a:r>
          </a:p>
        </p:txBody>
      </p:sp>
      <p:sp>
        <p:nvSpPr>
          <p:cNvPr id="374" name="Google Shape;374;p10"/>
          <p:cNvSpPr txBox="1"/>
          <p:nvPr/>
        </p:nvSpPr>
        <p:spPr>
          <a:xfrm>
            <a:off x="8154325" y="4808975"/>
            <a:ext cx="8781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8"/>
        <p:cNvGrpSpPr/>
        <p:nvPr/>
      </p:nvGrpSpPr>
      <p:grpSpPr>
        <a:xfrm>
          <a:off x="0" y="0"/>
          <a:ext cx="0" cy="0"/>
          <a:chOff x="0" y="0"/>
          <a:chExt cx="0" cy="0"/>
        </a:xfrm>
      </p:grpSpPr>
      <p:sp useBgFill="1">
        <p:nvSpPr>
          <p:cNvPr id="129" name="Rectangle 128">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79" name="Google Shape;379;p11"/>
          <p:cNvSpPr txBox="1">
            <a:spLocks noGrp="1"/>
          </p:cNvSpPr>
          <p:nvPr>
            <p:ph type="title"/>
          </p:nvPr>
        </p:nvSpPr>
        <p:spPr>
          <a:xfrm>
            <a:off x="563313" y="1565744"/>
            <a:ext cx="3097638" cy="3040711"/>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lt2"/>
              </a:buClr>
              <a:buSzPts val="2800"/>
            </a:pPr>
            <a:r>
              <a:rPr lang="en-US" sz="2700" kern="1200" dirty="0">
                <a:solidFill>
                  <a:schemeClr val="tx2"/>
                </a:solidFill>
                <a:latin typeface="+mj-lt"/>
                <a:ea typeface="+mj-ea"/>
                <a:cs typeface="+mj-cs"/>
              </a:rPr>
              <a:t>Naive Bayes Classifier</a:t>
            </a:r>
          </a:p>
          <a:p>
            <a:pPr marL="0" lvl="0" indent="0" defTabSz="914400">
              <a:lnSpc>
                <a:spcPct val="90000"/>
              </a:lnSpc>
              <a:spcBef>
                <a:spcPct val="0"/>
              </a:spcBef>
              <a:spcAft>
                <a:spcPts val="0"/>
              </a:spcAft>
              <a:buClr>
                <a:schemeClr val="dk1"/>
              </a:buClr>
              <a:buSzPts val="1100"/>
            </a:pPr>
            <a:endParaRPr lang="en-US" sz="2700" kern="1200" dirty="0">
              <a:solidFill>
                <a:schemeClr val="tx2"/>
              </a:solidFill>
              <a:latin typeface="+mj-lt"/>
              <a:ea typeface="+mj-ea"/>
              <a:cs typeface="+mj-cs"/>
            </a:endParaRPr>
          </a:p>
          <a:p>
            <a:pPr marL="0" lvl="0" indent="0" defTabSz="914400">
              <a:lnSpc>
                <a:spcPct val="90000"/>
              </a:lnSpc>
              <a:spcBef>
                <a:spcPct val="0"/>
              </a:spcBef>
              <a:spcAft>
                <a:spcPts val="0"/>
              </a:spcAft>
              <a:buClr>
                <a:schemeClr val="lt2"/>
              </a:buClr>
              <a:buSzPts val="2800"/>
            </a:pPr>
            <a:endParaRPr lang="en-US" sz="2700" kern="1200" dirty="0">
              <a:solidFill>
                <a:schemeClr val="tx2"/>
              </a:solidFill>
              <a:latin typeface="+mj-lt"/>
              <a:ea typeface="+mj-ea"/>
              <a:cs typeface="+mj-cs"/>
            </a:endParaRPr>
          </a:p>
        </p:txBody>
      </p:sp>
      <p:grpSp>
        <p:nvGrpSpPr>
          <p:cNvPr id="133" name="Group 132">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379" y="0"/>
            <a:ext cx="3243649" cy="1980861"/>
            <a:chOff x="6867015" y="-1"/>
            <a:chExt cx="5324985" cy="3251912"/>
          </a:xfrm>
          <a:solidFill>
            <a:schemeClr val="accent5">
              <a:alpha val="10000"/>
            </a:schemeClr>
          </a:solidFill>
        </p:grpSpPr>
        <p:sp>
          <p:nvSpPr>
            <p:cNvPr id="134" name="Freeform: Shape 133">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0" name="Google Shape;380;p11"/>
          <p:cNvSpPr txBox="1">
            <a:spLocks noGrp="1"/>
          </p:cNvSpPr>
          <p:nvPr>
            <p:ph type="body" idx="1"/>
          </p:nvPr>
        </p:nvSpPr>
        <p:spPr>
          <a:xfrm>
            <a:off x="3943350" y="1164850"/>
            <a:ext cx="4596404" cy="2813799"/>
          </a:xfrm>
          <a:prstGeom prst="rect">
            <a:avLst/>
          </a:prstGeom>
        </p:spPr>
        <p:txBody>
          <a:bodyPr spcFirstLastPara="1" vert="horz" lIns="91440" tIns="45720" rIns="91440" bIns="45720" rtlCol="0" anchor="ctr" anchorCtr="0">
            <a:normAutofit/>
          </a:bodyPr>
          <a:lstStyle/>
          <a:p>
            <a:pPr marL="457200" lvl="0" indent="-228600" defTabSz="914400">
              <a:lnSpc>
                <a:spcPct val="90000"/>
              </a:lnSpc>
              <a:spcBef>
                <a:spcPts val="0"/>
              </a:spcBef>
              <a:spcAft>
                <a:spcPts val="600"/>
              </a:spcAft>
              <a:buSzPts val="1800"/>
              <a:buFont typeface="Arial" panose="020B0604020202020204" pitchFamily="34" charset="0"/>
              <a:buChar char="•"/>
            </a:pPr>
            <a:r>
              <a:rPr lang="en-US" sz="1400" dirty="0">
                <a:solidFill>
                  <a:schemeClr val="tx2"/>
                </a:solidFill>
              </a:rPr>
              <a:t>Based on Bayes’ Theorem: P(A|B) = P(B|A) × P(A) / P(B)</a:t>
            </a:r>
          </a:p>
          <a:p>
            <a:pPr marL="457200" lvl="0" indent="-228600" defTabSz="914400">
              <a:lnSpc>
                <a:spcPct val="90000"/>
              </a:lnSpc>
              <a:spcBef>
                <a:spcPts val="0"/>
              </a:spcBef>
              <a:spcAft>
                <a:spcPts val="600"/>
              </a:spcAft>
              <a:buSzPts val="1800"/>
              <a:buFont typeface="Arial" panose="020B0604020202020204" pitchFamily="34" charset="0"/>
              <a:buChar char="•"/>
            </a:pPr>
            <a:r>
              <a:rPr lang="en-US" sz="1400" dirty="0">
                <a:solidFill>
                  <a:schemeClr val="tx2"/>
                </a:solidFill>
              </a:rPr>
              <a:t>Widely used in text classification problems and fast, simple, and intuitive!</a:t>
            </a:r>
          </a:p>
          <a:p>
            <a:pPr marL="914400" lvl="1" indent="-228600" defTabSz="914400">
              <a:lnSpc>
                <a:spcPct val="90000"/>
              </a:lnSpc>
              <a:spcBef>
                <a:spcPts val="0"/>
              </a:spcBef>
              <a:spcAft>
                <a:spcPts val="600"/>
              </a:spcAft>
              <a:buSzPts val="1400"/>
              <a:buFont typeface="Arial" panose="020B0604020202020204" pitchFamily="34" charset="0"/>
              <a:buChar char="•"/>
            </a:pPr>
            <a:r>
              <a:rPr lang="en-US" sz="1400" dirty="0">
                <a:solidFill>
                  <a:schemeClr val="tx2"/>
                </a:solidFill>
              </a:rPr>
              <a:t>Tried Random Forest (multiple decision trees, but too slow!)</a:t>
            </a:r>
          </a:p>
          <a:p>
            <a:pPr marL="457200" lvl="0" indent="-228600" defTabSz="914400">
              <a:lnSpc>
                <a:spcPct val="90000"/>
              </a:lnSpc>
              <a:spcBef>
                <a:spcPts val="0"/>
              </a:spcBef>
              <a:spcAft>
                <a:spcPts val="600"/>
              </a:spcAft>
              <a:buSzPts val="1800"/>
              <a:buFont typeface="Arial" panose="020B0604020202020204" pitchFamily="34" charset="0"/>
              <a:buChar char="•"/>
            </a:pPr>
            <a:r>
              <a:rPr lang="en-US" sz="1400" dirty="0">
                <a:solidFill>
                  <a:schemeClr val="tx2"/>
                </a:solidFill>
              </a:rPr>
              <a:t>Assumes each feature (word) is independent of each other.</a:t>
            </a:r>
          </a:p>
        </p:txBody>
      </p:sp>
      <p:grpSp>
        <p:nvGrpSpPr>
          <p:cNvPr id="139" name="Group 138">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401977" y="3086100"/>
            <a:ext cx="2741794" cy="2057400"/>
            <a:chOff x="-305" y="-1"/>
            <a:chExt cx="3832880" cy="2876136"/>
          </a:xfrm>
        </p:grpSpPr>
        <p:sp>
          <p:nvSpPr>
            <p:cNvPr id="140" name="Freeform: Shape 139">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2"/>
              </a:buClr>
              <a:buSzPts val="2800"/>
              <a:buFont typeface="Century Gothic"/>
              <a:buNone/>
            </a:pPr>
            <a:r>
              <a:rPr lang="en-US" b="1" dirty="0">
                <a:solidFill>
                  <a:schemeClr val="accent1"/>
                </a:solidFill>
                <a:latin typeface="+mn-lt"/>
              </a:rPr>
              <a:t>Process</a:t>
            </a:r>
            <a:endParaRPr sz="1200" b="1" dirty="0">
              <a:solidFill>
                <a:schemeClr val="accent1"/>
              </a:solidFill>
              <a:latin typeface="+mn-lt"/>
            </a:endParaRPr>
          </a:p>
          <a:p>
            <a:pPr marL="0" lvl="0" indent="0" algn="ctr" rtl="0">
              <a:lnSpc>
                <a:spcPct val="100000"/>
              </a:lnSpc>
              <a:spcBef>
                <a:spcPts val="0"/>
              </a:spcBef>
              <a:spcAft>
                <a:spcPts val="0"/>
              </a:spcAft>
              <a:buClr>
                <a:schemeClr val="lt2"/>
              </a:buClr>
              <a:buSzPts val="2800"/>
              <a:buFont typeface="Century Gothic"/>
              <a:buNone/>
            </a:pPr>
            <a:endParaRPr dirty="0"/>
          </a:p>
        </p:txBody>
      </p:sp>
      <p:sp>
        <p:nvSpPr>
          <p:cNvPr id="394" name="Google Shape;394;p13"/>
          <p:cNvSpPr/>
          <p:nvPr/>
        </p:nvSpPr>
        <p:spPr>
          <a:xfrm rot="-984884">
            <a:off x="7385440" y="3395039"/>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3"/>
          <p:cNvSpPr/>
          <p:nvPr/>
        </p:nvSpPr>
        <p:spPr>
          <a:xfrm rot="984884" flipH="1">
            <a:off x="6211196" y="3422357"/>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3"/>
          <p:cNvSpPr/>
          <p:nvPr/>
        </p:nvSpPr>
        <p:spPr>
          <a:xfrm rot="-984884">
            <a:off x="5176827" y="3403212"/>
            <a:ext cx="1116820" cy="45719"/>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3"/>
          <p:cNvSpPr/>
          <p:nvPr/>
        </p:nvSpPr>
        <p:spPr>
          <a:xfrm rot="984884" flipH="1">
            <a:off x="4005984" y="3333316"/>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3"/>
          <p:cNvSpPr/>
          <p:nvPr/>
        </p:nvSpPr>
        <p:spPr>
          <a:xfrm rot="-984884">
            <a:off x="3056501" y="3309134"/>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3"/>
          <p:cNvSpPr/>
          <p:nvPr/>
        </p:nvSpPr>
        <p:spPr>
          <a:xfrm rot="984884" flipH="1">
            <a:off x="2013837" y="3303999"/>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3"/>
          <p:cNvSpPr/>
          <p:nvPr/>
        </p:nvSpPr>
        <p:spPr>
          <a:xfrm rot="-984884">
            <a:off x="843585" y="3342131"/>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 name="Google Shape;401;p13"/>
          <p:cNvGrpSpPr/>
          <p:nvPr/>
        </p:nvGrpSpPr>
        <p:grpSpPr>
          <a:xfrm>
            <a:off x="2259729" y="3544331"/>
            <a:ext cx="1712700" cy="1230715"/>
            <a:chOff x="2114740" y="2543425"/>
            <a:chExt cx="1712700" cy="1230715"/>
          </a:xfrm>
        </p:grpSpPr>
        <p:sp>
          <p:nvSpPr>
            <p:cNvPr id="402" name="Google Shape;402;p13"/>
            <p:cNvSpPr txBox="1"/>
            <p:nvPr/>
          </p:nvSpPr>
          <p:spPr>
            <a:xfrm>
              <a:off x="2622642"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2</a:t>
              </a:r>
              <a:endParaRPr sz="800" b="1" i="0" u="none" strike="noStrike" cap="none">
                <a:solidFill>
                  <a:srgbClr val="701C7F"/>
                </a:solidFill>
                <a:latin typeface="Roboto"/>
                <a:ea typeface="Roboto"/>
                <a:cs typeface="Roboto"/>
                <a:sym typeface="Roboto"/>
              </a:endParaRPr>
            </a:p>
          </p:txBody>
        </p:sp>
        <p:sp>
          <p:nvSpPr>
            <p:cNvPr id="403" name="Google Shape;403;p13"/>
            <p:cNvSpPr/>
            <p:nvPr/>
          </p:nvSpPr>
          <p:spPr>
            <a:xfrm rot="-1789476">
              <a:off x="2888080" y="2572699"/>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3"/>
            <p:cNvSpPr/>
            <p:nvPr/>
          </p:nvSpPr>
          <p:spPr>
            <a:xfrm>
              <a:off x="2114740" y="307064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3"/>
            <p:cNvSpPr txBox="1"/>
            <p:nvPr/>
          </p:nvSpPr>
          <p:spPr>
            <a:xfrm>
              <a:off x="215899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Randomize and Split Datasets into Training (80%) and Testing (20%) Sets</a:t>
              </a:r>
              <a:endParaRPr sz="800" b="0" i="0" u="none" strike="noStrike" cap="none">
                <a:solidFill>
                  <a:srgbClr val="FFFFFF"/>
                </a:solidFill>
                <a:latin typeface="Arial"/>
                <a:ea typeface="Arial"/>
                <a:cs typeface="Arial"/>
                <a:sym typeface="Arial"/>
              </a:endParaRPr>
            </a:p>
          </p:txBody>
        </p:sp>
        <p:sp>
          <p:nvSpPr>
            <p:cNvPr id="406" name="Google Shape;406;p13"/>
            <p:cNvSpPr/>
            <p:nvPr/>
          </p:nvSpPr>
          <p:spPr>
            <a:xfrm>
              <a:off x="29260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 name="Google Shape;407;p13"/>
          <p:cNvGrpSpPr/>
          <p:nvPr/>
        </p:nvGrpSpPr>
        <p:grpSpPr>
          <a:xfrm>
            <a:off x="4100372" y="3478750"/>
            <a:ext cx="1890852" cy="1230715"/>
            <a:chOff x="3986988" y="2543425"/>
            <a:chExt cx="1890852" cy="1230715"/>
          </a:xfrm>
        </p:grpSpPr>
        <p:sp>
          <p:nvSpPr>
            <p:cNvPr id="408" name="Google Shape;408;p13"/>
            <p:cNvSpPr/>
            <p:nvPr/>
          </p:nvSpPr>
          <p:spPr>
            <a:xfrm rot="-1789476">
              <a:off x="494125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3"/>
            <p:cNvSpPr txBox="1"/>
            <p:nvPr/>
          </p:nvSpPr>
          <p:spPr>
            <a:xfrm>
              <a:off x="466512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4</a:t>
              </a:r>
              <a:endParaRPr sz="800" b="1" i="0" u="none" strike="noStrike" cap="none">
                <a:solidFill>
                  <a:srgbClr val="5E5E5E"/>
                </a:solidFill>
                <a:latin typeface="Roboto"/>
                <a:ea typeface="Roboto"/>
                <a:cs typeface="Roboto"/>
                <a:sym typeface="Roboto"/>
              </a:endParaRPr>
            </a:p>
          </p:txBody>
        </p:sp>
        <p:sp>
          <p:nvSpPr>
            <p:cNvPr id="410" name="Google Shape;410;p13"/>
            <p:cNvSpPr/>
            <p:nvPr/>
          </p:nvSpPr>
          <p:spPr>
            <a:xfrm>
              <a:off x="416514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3"/>
            <p:cNvSpPr txBox="1"/>
            <p:nvPr/>
          </p:nvSpPr>
          <p:spPr>
            <a:xfrm>
              <a:off x="3986988" y="306433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Multinomial Naive Bayes</a:t>
              </a:r>
              <a:endParaRPr sz="800" b="0" i="0" u="none" strike="noStrike" cap="none">
                <a:solidFill>
                  <a:srgbClr val="5E5E5E"/>
                </a:solidFill>
                <a:latin typeface="Arial"/>
                <a:ea typeface="Arial"/>
                <a:cs typeface="Arial"/>
                <a:sym typeface="Arial"/>
              </a:endParaRPr>
            </a:p>
          </p:txBody>
        </p:sp>
        <p:sp>
          <p:nvSpPr>
            <p:cNvPr id="412" name="Google Shape;412;p13"/>
            <p:cNvSpPr/>
            <p:nvPr/>
          </p:nvSpPr>
          <p:spPr>
            <a:xfrm>
              <a:off x="497649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 name="Google Shape;413;p13"/>
          <p:cNvGrpSpPr/>
          <p:nvPr/>
        </p:nvGrpSpPr>
        <p:grpSpPr>
          <a:xfrm>
            <a:off x="1147781" y="2036421"/>
            <a:ext cx="1712700" cy="1246752"/>
            <a:chOff x="1072790" y="1221570"/>
            <a:chExt cx="1712700" cy="1246752"/>
          </a:xfrm>
        </p:grpSpPr>
        <p:sp>
          <p:nvSpPr>
            <p:cNvPr id="414" name="Google Shape;414;p13"/>
            <p:cNvSpPr/>
            <p:nvPr/>
          </p:nvSpPr>
          <p:spPr>
            <a:xfrm>
              <a:off x="107279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3"/>
            <p:cNvSpPr txBox="1"/>
            <p:nvPr/>
          </p:nvSpPr>
          <p:spPr>
            <a:xfrm>
              <a:off x="1579860"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1</a:t>
              </a:r>
              <a:endParaRPr sz="800" b="1" i="0" u="none" strike="noStrike" cap="none">
                <a:solidFill>
                  <a:srgbClr val="701C7F"/>
                </a:solidFill>
                <a:latin typeface="Roboto"/>
                <a:ea typeface="Roboto"/>
                <a:cs typeface="Roboto"/>
                <a:sym typeface="Roboto"/>
              </a:endParaRPr>
            </a:p>
          </p:txBody>
        </p:sp>
        <p:sp>
          <p:nvSpPr>
            <p:cNvPr id="416" name="Google Shape;416;p13"/>
            <p:cNvSpPr/>
            <p:nvPr/>
          </p:nvSpPr>
          <p:spPr>
            <a:xfrm rot="10800000">
              <a:off x="188411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3"/>
            <p:cNvSpPr txBox="1"/>
            <p:nvPr/>
          </p:nvSpPr>
          <p:spPr>
            <a:xfrm>
              <a:off x="1117040" y="125877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Download Dataset and Load into Jupyter Notebook</a:t>
              </a:r>
              <a:endParaRPr sz="800" b="0" i="0" u="none" strike="noStrike" cap="none">
                <a:solidFill>
                  <a:srgbClr val="FFFFFF"/>
                </a:solidFill>
                <a:latin typeface="Arial"/>
                <a:ea typeface="Arial"/>
                <a:cs typeface="Arial"/>
                <a:sym typeface="Arial"/>
              </a:endParaRPr>
            </a:p>
          </p:txBody>
        </p:sp>
        <p:sp>
          <p:nvSpPr>
            <p:cNvPr id="418" name="Google Shape;418;p13"/>
            <p:cNvSpPr/>
            <p:nvPr/>
          </p:nvSpPr>
          <p:spPr>
            <a:xfrm rot="-1789476">
              <a:off x="1846080" y="2278597"/>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9" name="Google Shape;419;p13"/>
          <p:cNvGrpSpPr/>
          <p:nvPr/>
        </p:nvGrpSpPr>
        <p:grpSpPr>
          <a:xfrm>
            <a:off x="3207755" y="2036420"/>
            <a:ext cx="1712700" cy="1246752"/>
            <a:chOff x="3123140" y="1221570"/>
            <a:chExt cx="1712700" cy="1246752"/>
          </a:xfrm>
        </p:grpSpPr>
        <p:sp>
          <p:nvSpPr>
            <p:cNvPr id="420" name="Google Shape;420;p13"/>
            <p:cNvSpPr/>
            <p:nvPr/>
          </p:nvSpPr>
          <p:spPr>
            <a:xfrm rot="-1789476">
              <a:off x="389925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3"/>
            <p:cNvSpPr txBox="1"/>
            <p:nvPr/>
          </p:nvSpPr>
          <p:spPr>
            <a:xfrm>
              <a:off x="363557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3</a:t>
              </a:r>
              <a:endParaRPr sz="800" b="1" i="0" u="none" strike="noStrike" cap="none">
                <a:solidFill>
                  <a:srgbClr val="5E5E5E"/>
                </a:solidFill>
                <a:latin typeface="Roboto"/>
                <a:ea typeface="Roboto"/>
                <a:cs typeface="Roboto"/>
                <a:sym typeface="Roboto"/>
              </a:endParaRPr>
            </a:p>
          </p:txBody>
        </p:sp>
        <p:sp>
          <p:nvSpPr>
            <p:cNvPr id="422" name="Google Shape;422;p13"/>
            <p:cNvSpPr/>
            <p:nvPr/>
          </p:nvSpPr>
          <p:spPr>
            <a:xfrm>
              <a:off x="3123140"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3"/>
            <p:cNvSpPr/>
            <p:nvPr/>
          </p:nvSpPr>
          <p:spPr>
            <a:xfrm rot="10800000">
              <a:off x="3934465"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3"/>
            <p:cNvSpPr txBox="1"/>
            <p:nvPr/>
          </p:nvSpPr>
          <p:spPr>
            <a:xfrm>
              <a:off x="3167390" y="125877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Vectorize! Apply CountVectorizer &amp; Tfidfvectorizer</a:t>
              </a:r>
              <a:endParaRPr sz="800" b="0" i="0" u="none" strike="noStrike" cap="none">
                <a:solidFill>
                  <a:srgbClr val="5E5E5E"/>
                </a:solidFill>
                <a:latin typeface="Arial"/>
                <a:ea typeface="Arial"/>
                <a:cs typeface="Arial"/>
                <a:sym typeface="Arial"/>
              </a:endParaRPr>
            </a:p>
          </p:txBody>
        </p:sp>
      </p:grpSp>
      <p:grpSp>
        <p:nvGrpSpPr>
          <p:cNvPr id="425" name="Google Shape;425;p13"/>
          <p:cNvGrpSpPr/>
          <p:nvPr/>
        </p:nvGrpSpPr>
        <p:grpSpPr>
          <a:xfrm>
            <a:off x="5366569" y="2053408"/>
            <a:ext cx="1712700" cy="1246752"/>
            <a:chOff x="5201245" y="1221570"/>
            <a:chExt cx="1712700" cy="1246752"/>
          </a:xfrm>
        </p:grpSpPr>
        <p:sp>
          <p:nvSpPr>
            <p:cNvPr id="426" name="Google Shape;426;p13"/>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3"/>
            <p:cNvSpPr txBox="1"/>
            <p:nvPr/>
          </p:nvSpPr>
          <p:spPr>
            <a:xfrm>
              <a:off x="572178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5</a:t>
              </a:r>
              <a:endParaRPr sz="800" b="1" i="0" u="none" strike="noStrike" cap="none">
                <a:solidFill>
                  <a:srgbClr val="5E5E5E"/>
                </a:solidFill>
                <a:latin typeface="Roboto"/>
                <a:ea typeface="Roboto"/>
                <a:cs typeface="Roboto"/>
                <a:sym typeface="Roboto"/>
              </a:endParaRPr>
            </a:p>
          </p:txBody>
        </p:sp>
        <p:sp>
          <p:nvSpPr>
            <p:cNvPr id="428" name="Google Shape;428;p13"/>
            <p:cNvSpPr/>
            <p:nvPr/>
          </p:nvSpPr>
          <p:spPr>
            <a:xfrm>
              <a:off x="5201245"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3"/>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3"/>
            <p:cNvSpPr txBox="1"/>
            <p:nvPr/>
          </p:nvSpPr>
          <p:spPr>
            <a:xfrm>
              <a:off x="5252408" y="1254181"/>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Test on Holdout Set</a:t>
              </a:r>
              <a:endParaRPr sz="800" b="0" i="0" u="none" strike="noStrike" cap="none">
                <a:solidFill>
                  <a:srgbClr val="5E5E5E"/>
                </a:solidFill>
                <a:latin typeface="Arial"/>
                <a:ea typeface="Arial"/>
                <a:cs typeface="Arial"/>
                <a:sym typeface="Arial"/>
              </a:endParaRPr>
            </a:p>
          </p:txBody>
        </p:sp>
      </p:grpSp>
      <p:grpSp>
        <p:nvGrpSpPr>
          <p:cNvPr id="431" name="Google Shape;431;p13"/>
          <p:cNvGrpSpPr/>
          <p:nvPr/>
        </p:nvGrpSpPr>
        <p:grpSpPr>
          <a:xfrm>
            <a:off x="6480634" y="3544330"/>
            <a:ext cx="1712700" cy="1230715"/>
            <a:chOff x="6282830" y="2543425"/>
            <a:chExt cx="1712700" cy="1230715"/>
          </a:xfrm>
        </p:grpSpPr>
        <p:sp>
          <p:nvSpPr>
            <p:cNvPr id="432" name="Google Shape;432;p13"/>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3"/>
            <p:cNvSpPr txBox="1"/>
            <p:nvPr/>
          </p:nvSpPr>
          <p:spPr>
            <a:xfrm>
              <a:off x="678281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6</a:t>
              </a:r>
              <a:endParaRPr sz="800" b="1" i="0" u="none" strike="noStrike" cap="none">
                <a:solidFill>
                  <a:srgbClr val="5E5E5E"/>
                </a:solidFill>
                <a:latin typeface="Roboto"/>
                <a:ea typeface="Roboto"/>
                <a:cs typeface="Roboto"/>
                <a:sym typeface="Roboto"/>
              </a:endParaRPr>
            </a:p>
          </p:txBody>
        </p:sp>
        <p:sp>
          <p:nvSpPr>
            <p:cNvPr id="434" name="Google Shape;434;p13"/>
            <p:cNvSpPr/>
            <p:nvPr/>
          </p:nvSpPr>
          <p:spPr>
            <a:xfrm>
              <a:off x="628283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3"/>
            <p:cNvSpPr txBox="1"/>
            <p:nvPr/>
          </p:nvSpPr>
          <p:spPr>
            <a:xfrm>
              <a:off x="632708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Determine Accuracy</a:t>
              </a:r>
              <a:endParaRPr sz="800" b="0" i="0" u="none" strike="noStrike" cap="none">
                <a:solidFill>
                  <a:srgbClr val="5E5E5E"/>
                </a:solidFill>
                <a:latin typeface="Arial"/>
                <a:ea typeface="Arial"/>
                <a:cs typeface="Arial"/>
                <a:sym typeface="Arial"/>
              </a:endParaRPr>
            </a:p>
          </p:txBody>
        </p:sp>
        <p:sp>
          <p:nvSpPr>
            <p:cNvPr id="436" name="Google Shape;436;p13"/>
            <p:cNvSpPr/>
            <p:nvPr/>
          </p:nvSpPr>
          <p:spPr>
            <a:xfrm>
              <a:off x="709418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lgn="ctr"/>
            <a:r>
              <a:rPr lang="en-US" b="1" dirty="0">
                <a:solidFill>
                  <a:schemeClr val="accent1"/>
                </a:solidFill>
                <a:latin typeface="+mn-lt"/>
              </a:rPr>
              <a:t>Process</a:t>
            </a:r>
            <a:endParaRPr sz="1200" b="1" dirty="0">
              <a:latin typeface="+mn-lt"/>
            </a:endParaRPr>
          </a:p>
          <a:p>
            <a:pPr marL="0" lvl="0" indent="0" algn="ctr" rtl="0">
              <a:lnSpc>
                <a:spcPct val="100000"/>
              </a:lnSpc>
              <a:spcBef>
                <a:spcPts val="0"/>
              </a:spcBef>
              <a:spcAft>
                <a:spcPts val="0"/>
              </a:spcAft>
              <a:buClr>
                <a:schemeClr val="lt2"/>
              </a:buClr>
              <a:buSzPts val="2800"/>
              <a:buFont typeface="Century Gothic"/>
              <a:buNone/>
            </a:pPr>
            <a:endParaRPr dirty="0"/>
          </a:p>
        </p:txBody>
      </p:sp>
      <p:sp>
        <p:nvSpPr>
          <p:cNvPr id="443" name="Google Shape;443;p42"/>
          <p:cNvSpPr/>
          <p:nvPr/>
        </p:nvSpPr>
        <p:spPr>
          <a:xfrm rot="-984884">
            <a:off x="7385440" y="3395039"/>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2"/>
          <p:cNvSpPr/>
          <p:nvPr/>
        </p:nvSpPr>
        <p:spPr>
          <a:xfrm rot="984884" flipH="1">
            <a:off x="6211196" y="3422357"/>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2"/>
          <p:cNvSpPr/>
          <p:nvPr/>
        </p:nvSpPr>
        <p:spPr>
          <a:xfrm rot="-984884">
            <a:off x="5176827" y="3403212"/>
            <a:ext cx="1116820" cy="45719"/>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2"/>
          <p:cNvSpPr/>
          <p:nvPr/>
        </p:nvSpPr>
        <p:spPr>
          <a:xfrm rot="984884" flipH="1">
            <a:off x="4005984" y="3333316"/>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2"/>
          <p:cNvSpPr/>
          <p:nvPr/>
        </p:nvSpPr>
        <p:spPr>
          <a:xfrm rot="-984884">
            <a:off x="3056501" y="3309134"/>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2"/>
          <p:cNvSpPr/>
          <p:nvPr/>
        </p:nvSpPr>
        <p:spPr>
          <a:xfrm rot="984884" flipH="1">
            <a:off x="2013837" y="3303999"/>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2"/>
          <p:cNvSpPr/>
          <p:nvPr/>
        </p:nvSpPr>
        <p:spPr>
          <a:xfrm rot="-984884">
            <a:off x="843585" y="3342131"/>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0" name="Google Shape;450;p42"/>
          <p:cNvGrpSpPr/>
          <p:nvPr/>
        </p:nvGrpSpPr>
        <p:grpSpPr>
          <a:xfrm>
            <a:off x="2259729" y="3544331"/>
            <a:ext cx="1712700" cy="1230715"/>
            <a:chOff x="2114740" y="2543425"/>
            <a:chExt cx="1712700" cy="1230715"/>
          </a:xfrm>
        </p:grpSpPr>
        <p:sp>
          <p:nvSpPr>
            <p:cNvPr id="451" name="Google Shape;451;p42"/>
            <p:cNvSpPr txBox="1"/>
            <p:nvPr/>
          </p:nvSpPr>
          <p:spPr>
            <a:xfrm>
              <a:off x="2622642"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2</a:t>
              </a:r>
              <a:endParaRPr sz="800" b="1" i="0" u="none" strike="noStrike" cap="none">
                <a:solidFill>
                  <a:srgbClr val="701C7F"/>
                </a:solidFill>
                <a:latin typeface="Roboto"/>
                <a:ea typeface="Roboto"/>
                <a:cs typeface="Roboto"/>
                <a:sym typeface="Roboto"/>
              </a:endParaRPr>
            </a:p>
          </p:txBody>
        </p:sp>
        <p:sp>
          <p:nvSpPr>
            <p:cNvPr id="452" name="Google Shape;452;p42"/>
            <p:cNvSpPr/>
            <p:nvPr/>
          </p:nvSpPr>
          <p:spPr>
            <a:xfrm rot="-1789476">
              <a:off x="2888080" y="2572699"/>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2"/>
            <p:cNvSpPr/>
            <p:nvPr/>
          </p:nvSpPr>
          <p:spPr>
            <a:xfrm>
              <a:off x="2114740" y="307064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2"/>
            <p:cNvSpPr txBox="1"/>
            <p:nvPr/>
          </p:nvSpPr>
          <p:spPr>
            <a:xfrm>
              <a:off x="215899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Randomize and Split Datasets into Training (80%) and Testing (20%) Sets</a:t>
              </a:r>
              <a:endParaRPr sz="800" b="0" i="0" u="none" strike="noStrike" cap="none">
                <a:solidFill>
                  <a:srgbClr val="FFFFFF"/>
                </a:solidFill>
                <a:latin typeface="Arial"/>
                <a:ea typeface="Arial"/>
                <a:cs typeface="Arial"/>
                <a:sym typeface="Arial"/>
              </a:endParaRPr>
            </a:p>
          </p:txBody>
        </p:sp>
        <p:sp>
          <p:nvSpPr>
            <p:cNvPr id="455" name="Google Shape;455;p42"/>
            <p:cNvSpPr/>
            <p:nvPr/>
          </p:nvSpPr>
          <p:spPr>
            <a:xfrm>
              <a:off x="29260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6" name="Google Shape;456;p42"/>
          <p:cNvGrpSpPr/>
          <p:nvPr/>
        </p:nvGrpSpPr>
        <p:grpSpPr>
          <a:xfrm>
            <a:off x="4100372" y="3478750"/>
            <a:ext cx="1890852" cy="1230715"/>
            <a:chOff x="3986988" y="2543425"/>
            <a:chExt cx="1890852" cy="1230715"/>
          </a:xfrm>
        </p:grpSpPr>
        <p:sp>
          <p:nvSpPr>
            <p:cNvPr id="457" name="Google Shape;457;p42"/>
            <p:cNvSpPr/>
            <p:nvPr/>
          </p:nvSpPr>
          <p:spPr>
            <a:xfrm rot="-1789476">
              <a:off x="494125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2"/>
            <p:cNvSpPr txBox="1"/>
            <p:nvPr/>
          </p:nvSpPr>
          <p:spPr>
            <a:xfrm>
              <a:off x="466512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4</a:t>
              </a:r>
              <a:endParaRPr sz="800" b="1" i="0" u="none" strike="noStrike" cap="none">
                <a:solidFill>
                  <a:srgbClr val="5E5E5E"/>
                </a:solidFill>
                <a:latin typeface="Roboto"/>
                <a:ea typeface="Roboto"/>
                <a:cs typeface="Roboto"/>
                <a:sym typeface="Roboto"/>
              </a:endParaRPr>
            </a:p>
          </p:txBody>
        </p:sp>
        <p:sp>
          <p:nvSpPr>
            <p:cNvPr id="459" name="Google Shape;459;p42"/>
            <p:cNvSpPr/>
            <p:nvPr/>
          </p:nvSpPr>
          <p:spPr>
            <a:xfrm>
              <a:off x="416514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2"/>
            <p:cNvSpPr txBox="1"/>
            <p:nvPr/>
          </p:nvSpPr>
          <p:spPr>
            <a:xfrm>
              <a:off x="3986988" y="306433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Multinomial Naive Bayes</a:t>
              </a:r>
              <a:endParaRPr sz="800" b="0" i="0" u="none" strike="noStrike" cap="none">
                <a:solidFill>
                  <a:srgbClr val="5E5E5E"/>
                </a:solidFill>
                <a:latin typeface="Arial"/>
                <a:ea typeface="Arial"/>
                <a:cs typeface="Arial"/>
                <a:sym typeface="Arial"/>
              </a:endParaRPr>
            </a:p>
          </p:txBody>
        </p:sp>
        <p:sp>
          <p:nvSpPr>
            <p:cNvPr id="461" name="Google Shape;461;p42"/>
            <p:cNvSpPr/>
            <p:nvPr/>
          </p:nvSpPr>
          <p:spPr>
            <a:xfrm>
              <a:off x="497649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2"/>
          <p:cNvGrpSpPr/>
          <p:nvPr/>
        </p:nvGrpSpPr>
        <p:grpSpPr>
          <a:xfrm>
            <a:off x="1147781" y="2036421"/>
            <a:ext cx="1712700" cy="1246752"/>
            <a:chOff x="1072790" y="1221570"/>
            <a:chExt cx="1712700" cy="1246752"/>
          </a:xfrm>
        </p:grpSpPr>
        <p:sp>
          <p:nvSpPr>
            <p:cNvPr id="463" name="Google Shape;463;p42"/>
            <p:cNvSpPr/>
            <p:nvPr/>
          </p:nvSpPr>
          <p:spPr>
            <a:xfrm>
              <a:off x="107279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2"/>
            <p:cNvSpPr txBox="1"/>
            <p:nvPr/>
          </p:nvSpPr>
          <p:spPr>
            <a:xfrm>
              <a:off x="1579860"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1</a:t>
              </a:r>
              <a:endParaRPr sz="800" b="1" i="0" u="none" strike="noStrike" cap="none">
                <a:solidFill>
                  <a:srgbClr val="701C7F"/>
                </a:solidFill>
                <a:latin typeface="Roboto"/>
                <a:ea typeface="Roboto"/>
                <a:cs typeface="Roboto"/>
                <a:sym typeface="Roboto"/>
              </a:endParaRPr>
            </a:p>
          </p:txBody>
        </p:sp>
        <p:sp>
          <p:nvSpPr>
            <p:cNvPr id="465" name="Google Shape;465;p42"/>
            <p:cNvSpPr/>
            <p:nvPr/>
          </p:nvSpPr>
          <p:spPr>
            <a:xfrm rot="10800000">
              <a:off x="188411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2"/>
            <p:cNvSpPr txBox="1"/>
            <p:nvPr/>
          </p:nvSpPr>
          <p:spPr>
            <a:xfrm>
              <a:off x="1117040" y="125877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Download Dataset and Load into Jupyter Notebook</a:t>
              </a:r>
              <a:endParaRPr sz="800" b="0" i="0" u="none" strike="noStrike" cap="none">
                <a:solidFill>
                  <a:srgbClr val="FFFFFF"/>
                </a:solidFill>
                <a:latin typeface="Arial"/>
                <a:ea typeface="Arial"/>
                <a:cs typeface="Arial"/>
                <a:sym typeface="Arial"/>
              </a:endParaRPr>
            </a:p>
          </p:txBody>
        </p:sp>
        <p:sp>
          <p:nvSpPr>
            <p:cNvPr id="467" name="Google Shape;467;p42"/>
            <p:cNvSpPr/>
            <p:nvPr/>
          </p:nvSpPr>
          <p:spPr>
            <a:xfrm rot="-1789476">
              <a:off x="1846080" y="2278597"/>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 name="Google Shape;468;p42"/>
          <p:cNvGrpSpPr/>
          <p:nvPr/>
        </p:nvGrpSpPr>
        <p:grpSpPr>
          <a:xfrm>
            <a:off x="3207755" y="2036420"/>
            <a:ext cx="1712700" cy="1246752"/>
            <a:chOff x="3123140" y="1221570"/>
            <a:chExt cx="1712700" cy="1246752"/>
          </a:xfrm>
        </p:grpSpPr>
        <p:sp>
          <p:nvSpPr>
            <p:cNvPr id="469" name="Google Shape;469;p42"/>
            <p:cNvSpPr/>
            <p:nvPr/>
          </p:nvSpPr>
          <p:spPr>
            <a:xfrm rot="-1789476">
              <a:off x="3899258" y="2278597"/>
              <a:ext cx="160451" cy="160451"/>
            </a:xfrm>
            <a:prstGeom prst="ellipse">
              <a:avLst/>
            </a:prstGeom>
            <a:solidFill>
              <a:srgbClr val="701C7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2"/>
            <p:cNvSpPr txBox="1"/>
            <p:nvPr/>
          </p:nvSpPr>
          <p:spPr>
            <a:xfrm>
              <a:off x="363557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3</a:t>
              </a:r>
              <a:endParaRPr sz="800" b="1" i="0" u="none" strike="noStrike" cap="none">
                <a:solidFill>
                  <a:srgbClr val="5E5E5E"/>
                </a:solidFill>
                <a:latin typeface="Roboto"/>
                <a:ea typeface="Roboto"/>
                <a:cs typeface="Roboto"/>
                <a:sym typeface="Roboto"/>
              </a:endParaRPr>
            </a:p>
          </p:txBody>
        </p:sp>
        <p:sp>
          <p:nvSpPr>
            <p:cNvPr id="471" name="Google Shape;471;p42"/>
            <p:cNvSpPr/>
            <p:nvPr/>
          </p:nvSpPr>
          <p:spPr>
            <a:xfrm>
              <a:off x="312314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2"/>
            <p:cNvSpPr/>
            <p:nvPr/>
          </p:nvSpPr>
          <p:spPr>
            <a:xfrm rot="10800000">
              <a:off x="393446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2"/>
            <p:cNvSpPr txBox="1"/>
            <p:nvPr/>
          </p:nvSpPr>
          <p:spPr>
            <a:xfrm>
              <a:off x="3167390" y="1258770"/>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Vectorize! Apply CountVectorizer &amp; Tfidfvectorizer</a:t>
              </a:r>
              <a:endParaRPr sz="800" b="0" i="0" u="none" strike="noStrike" cap="none">
                <a:solidFill>
                  <a:schemeClr val="lt1"/>
                </a:solidFill>
                <a:latin typeface="Arial"/>
                <a:ea typeface="Arial"/>
                <a:cs typeface="Arial"/>
                <a:sym typeface="Arial"/>
              </a:endParaRPr>
            </a:p>
          </p:txBody>
        </p:sp>
      </p:grpSp>
      <p:grpSp>
        <p:nvGrpSpPr>
          <p:cNvPr id="474" name="Google Shape;474;p42"/>
          <p:cNvGrpSpPr/>
          <p:nvPr/>
        </p:nvGrpSpPr>
        <p:grpSpPr>
          <a:xfrm>
            <a:off x="5366569" y="2053408"/>
            <a:ext cx="1712700" cy="1246752"/>
            <a:chOff x="5201245" y="1221570"/>
            <a:chExt cx="1712700" cy="1246752"/>
          </a:xfrm>
        </p:grpSpPr>
        <p:sp>
          <p:nvSpPr>
            <p:cNvPr id="475" name="Google Shape;475;p42"/>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2"/>
            <p:cNvSpPr txBox="1"/>
            <p:nvPr/>
          </p:nvSpPr>
          <p:spPr>
            <a:xfrm>
              <a:off x="572178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5</a:t>
              </a:r>
              <a:endParaRPr sz="800" b="1" i="0" u="none" strike="noStrike" cap="none">
                <a:solidFill>
                  <a:srgbClr val="5E5E5E"/>
                </a:solidFill>
                <a:latin typeface="Roboto"/>
                <a:ea typeface="Roboto"/>
                <a:cs typeface="Roboto"/>
                <a:sym typeface="Roboto"/>
              </a:endParaRPr>
            </a:p>
          </p:txBody>
        </p:sp>
        <p:sp>
          <p:nvSpPr>
            <p:cNvPr id="477" name="Google Shape;477;p42"/>
            <p:cNvSpPr/>
            <p:nvPr/>
          </p:nvSpPr>
          <p:spPr>
            <a:xfrm>
              <a:off x="5201245"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2"/>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2"/>
            <p:cNvSpPr txBox="1"/>
            <p:nvPr/>
          </p:nvSpPr>
          <p:spPr>
            <a:xfrm>
              <a:off x="5252408" y="1254181"/>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Test on Holdout Set</a:t>
              </a:r>
              <a:endParaRPr sz="800" b="0" i="0" u="none" strike="noStrike" cap="none">
                <a:solidFill>
                  <a:srgbClr val="5E5E5E"/>
                </a:solidFill>
                <a:latin typeface="Arial"/>
                <a:ea typeface="Arial"/>
                <a:cs typeface="Arial"/>
                <a:sym typeface="Arial"/>
              </a:endParaRPr>
            </a:p>
          </p:txBody>
        </p:sp>
      </p:grpSp>
      <p:grpSp>
        <p:nvGrpSpPr>
          <p:cNvPr id="480" name="Google Shape;480;p42"/>
          <p:cNvGrpSpPr/>
          <p:nvPr/>
        </p:nvGrpSpPr>
        <p:grpSpPr>
          <a:xfrm>
            <a:off x="6480634" y="3544330"/>
            <a:ext cx="1712700" cy="1230715"/>
            <a:chOff x="6282830" y="2543425"/>
            <a:chExt cx="1712700" cy="1230715"/>
          </a:xfrm>
        </p:grpSpPr>
        <p:sp>
          <p:nvSpPr>
            <p:cNvPr id="481" name="Google Shape;481;p42"/>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2"/>
            <p:cNvSpPr txBox="1"/>
            <p:nvPr/>
          </p:nvSpPr>
          <p:spPr>
            <a:xfrm>
              <a:off x="678281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6</a:t>
              </a:r>
              <a:endParaRPr sz="800" b="1" i="0" u="none" strike="noStrike" cap="none">
                <a:solidFill>
                  <a:srgbClr val="5E5E5E"/>
                </a:solidFill>
                <a:latin typeface="Roboto"/>
                <a:ea typeface="Roboto"/>
                <a:cs typeface="Roboto"/>
                <a:sym typeface="Roboto"/>
              </a:endParaRPr>
            </a:p>
          </p:txBody>
        </p:sp>
        <p:sp>
          <p:nvSpPr>
            <p:cNvPr id="483" name="Google Shape;483;p42"/>
            <p:cNvSpPr/>
            <p:nvPr/>
          </p:nvSpPr>
          <p:spPr>
            <a:xfrm>
              <a:off x="628283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2"/>
            <p:cNvSpPr txBox="1"/>
            <p:nvPr/>
          </p:nvSpPr>
          <p:spPr>
            <a:xfrm>
              <a:off x="632708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Determine Accuracy</a:t>
              </a:r>
              <a:endParaRPr sz="800" b="0" i="0" u="none" strike="noStrike" cap="none">
                <a:solidFill>
                  <a:srgbClr val="5E5E5E"/>
                </a:solidFill>
                <a:latin typeface="Arial"/>
                <a:ea typeface="Arial"/>
                <a:cs typeface="Arial"/>
                <a:sym typeface="Arial"/>
              </a:endParaRPr>
            </a:p>
          </p:txBody>
        </p:sp>
        <p:sp>
          <p:nvSpPr>
            <p:cNvPr id="485" name="Google Shape;485;p42"/>
            <p:cNvSpPr/>
            <p:nvPr/>
          </p:nvSpPr>
          <p:spPr>
            <a:xfrm>
              <a:off x="709418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lgn="ctr"/>
            <a:r>
              <a:rPr lang="en-US" b="1" dirty="0">
                <a:solidFill>
                  <a:schemeClr val="accent1"/>
                </a:solidFill>
                <a:latin typeface="+mn-lt"/>
              </a:rPr>
              <a:t>Process</a:t>
            </a:r>
            <a:endParaRPr dirty="0">
              <a:latin typeface="+mn-lt"/>
            </a:endParaRPr>
          </a:p>
        </p:txBody>
      </p:sp>
      <p:sp>
        <p:nvSpPr>
          <p:cNvPr id="492" name="Google Shape;492;p43"/>
          <p:cNvSpPr/>
          <p:nvPr/>
        </p:nvSpPr>
        <p:spPr>
          <a:xfrm rot="-984884">
            <a:off x="7385440" y="3395039"/>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3"/>
          <p:cNvSpPr/>
          <p:nvPr/>
        </p:nvSpPr>
        <p:spPr>
          <a:xfrm rot="984884" flipH="1">
            <a:off x="6211196" y="3422357"/>
            <a:ext cx="1116820" cy="57901"/>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3"/>
          <p:cNvSpPr/>
          <p:nvPr/>
        </p:nvSpPr>
        <p:spPr>
          <a:xfrm rot="-984884">
            <a:off x="5176827" y="3403212"/>
            <a:ext cx="1116820" cy="45719"/>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3"/>
          <p:cNvSpPr/>
          <p:nvPr/>
        </p:nvSpPr>
        <p:spPr>
          <a:xfrm rot="984884" flipH="1">
            <a:off x="4005984" y="3333316"/>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3"/>
          <p:cNvSpPr/>
          <p:nvPr/>
        </p:nvSpPr>
        <p:spPr>
          <a:xfrm rot="-984884">
            <a:off x="3056182" y="3296248"/>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3"/>
          <p:cNvSpPr/>
          <p:nvPr/>
        </p:nvSpPr>
        <p:spPr>
          <a:xfrm rot="984884" flipH="1">
            <a:off x="2013837" y="3303999"/>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3"/>
          <p:cNvSpPr/>
          <p:nvPr/>
        </p:nvSpPr>
        <p:spPr>
          <a:xfrm rot="-984884">
            <a:off x="843585" y="3342131"/>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9" name="Google Shape;499;p43"/>
          <p:cNvGrpSpPr/>
          <p:nvPr/>
        </p:nvGrpSpPr>
        <p:grpSpPr>
          <a:xfrm>
            <a:off x="2199235" y="3434811"/>
            <a:ext cx="1712700" cy="1230715"/>
            <a:chOff x="2114740" y="2543425"/>
            <a:chExt cx="1712700" cy="1230715"/>
          </a:xfrm>
        </p:grpSpPr>
        <p:sp>
          <p:nvSpPr>
            <p:cNvPr id="500" name="Google Shape;500;p43"/>
            <p:cNvSpPr txBox="1"/>
            <p:nvPr/>
          </p:nvSpPr>
          <p:spPr>
            <a:xfrm>
              <a:off x="2622642"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2</a:t>
              </a:r>
              <a:endParaRPr sz="800" b="1" i="0" u="none" strike="noStrike" cap="none">
                <a:solidFill>
                  <a:srgbClr val="701C7F"/>
                </a:solidFill>
                <a:latin typeface="Roboto"/>
                <a:ea typeface="Roboto"/>
                <a:cs typeface="Roboto"/>
                <a:sym typeface="Roboto"/>
              </a:endParaRPr>
            </a:p>
          </p:txBody>
        </p:sp>
        <p:sp>
          <p:nvSpPr>
            <p:cNvPr id="501" name="Google Shape;501;p43"/>
            <p:cNvSpPr/>
            <p:nvPr/>
          </p:nvSpPr>
          <p:spPr>
            <a:xfrm rot="-1789476">
              <a:off x="2888080" y="2572699"/>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3"/>
            <p:cNvSpPr/>
            <p:nvPr/>
          </p:nvSpPr>
          <p:spPr>
            <a:xfrm>
              <a:off x="2114740" y="307064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3"/>
            <p:cNvSpPr txBox="1"/>
            <p:nvPr/>
          </p:nvSpPr>
          <p:spPr>
            <a:xfrm>
              <a:off x="215899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Randomize and Split Datasets into Training (80%) and Testing (20%) Sets</a:t>
              </a:r>
              <a:endParaRPr sz="800" b="0" i="0" u="none" strike="noStrike" cap="none">
                <a:solidFill>
                  <a:srgbClr val="FFFFFF"/>
                </a:solidFill>
                <a:latin typeface="Arial"/>
                <a:ea typeface="Arial"/>
                <a:cs typeface="Arial"/>
                <a:sym typeface="Arial"/>
              </a:endParaRPr>
            </a:p>
          </p:txBody>
        </p:sp>
        <p:sp>
          <p:nvSpPr>
            <p:cNvPr id="504" name="Google Shape;504;p43"/>
            <p:cNvSpPr/>
            <p:nvPr/>
          </p:nvSpPr>
          <p:spPr>
            <a:xfrm>
              <a:off x="29260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43"/>
          <p:cNvGrpSpPr/>
          <p:nvPr/>
        </p:nvGrpSpPr>
        <p:grpSpPr>
          <a:xfrm>
            <a:off x="4100372" y="3478750"/>
            <a:ext cx="1672806" cy="1200409"/>
            <a:chOff x="3986988" y="2543425"/>
            <a:chExt cx="1672806" cy="1200409"/>
          </a:xfrm>
        </p:grpSpPr>
        <p:sp>
          <p:nvSpPr>
            <p:cNvPr id="506" name="Google Shape;506;p43"/>
            <p:cNvSpPr/>
            <p:nvPr/>
          </p:nvSpPr>
          <p:spPr>
            <a:xfrm rot="-1789476">
              <a:off x="4941257" y="2572699"/>
              <a:ext cx="160451" cy="160451"/>
            </a:xfrm>
            <a:prstGeom prst="ellipse">
              <a:avLst/>
            </a:prstGeom>
            <a:solidFill>
              <a:srgbClr val="701C7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3"/>
            <p:cNvSpPr txBox="1"/>
            <p:nvPr/>
          </p:nvSpPr>
          <p:spPr>
            <a:xfrm>
              <a:off x="466512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4</a:t>
              </a:r>
              <a:endParaRPr sz="800" b="1" i="0" u="none" strike="noStrike" cap="none">
                <a:solidFill>
                  <a:srgbClr val="5E5E5E"/>
                </a:solidFill>
                <a:latin typeface="Roboto"/>
                <a:ea typeface="Roboto"/>
                <a:cs typeface="Roboto"/>
                <a:sym typeface="Roboto"/>
              </a:endParaRPr>
            </a:p>
          </p:txBody>
        </p:sp>
        <p:sp>
          <p:nvSpPr>
            <p:cNvPr id="508" name="Google Shape;508;p43"/>
            <p:cNvSpPr txBox="1"/>
            <p:nvPr/>
          </p:nvSpPr>
          <p:spPr>
            <a:xfrm>
              <a:off x="3986988" y="3064329"/>
              <a:ext cx="1672806" cy="679505"/>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Multinomial Naive Bayes</a:t>
              </a:r>
              <a:endParaRPr sz="800" b="0" i="0" u="none" strike="noStrike" cap="none">
                <a:solidFill>
                  <a:schemeClr val="lt1"/>
                </a:solidFill>
                <a:latin typeface="Arial"/>
                <a:ea typeface="Arial"/>
                <a:cs typeface="Arial"/>
                <a:sym typeface="Arial"/>
              </a:endParaRPr>
            </a:p>
          </p:txBody>
        </p:sp>
        <p:sp>
          <p:nvSpPr>
            <p:cNvPr id="509" name="Google Shape;509;p43"/>
            <p:cNvSpPr/>
            <p:nvPr/>
          </p:nvSpPr>
          <p:spPr>
            <a:xfrm>
              <a:off x="49764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 name="Google Shape;510;p43"/>
          <p:cNvGrpSpPr/>
          <p:nvPr/>
        </p:nvGrpSpPr>
        <p:grpSpPr>
          <a:xfrm>
            <a:off x="1147781" y="2036421"/>
            <a:ext cx="1712700" cy="1246752"/>
            <a:chOff x="1072790" y="1221570"/>
            <a:chExt cx="1712700" cy="1246752"/>
          </a:xfrm>
        </p:grpSpPr>
        <p:sp>
          <p:nvSpPr>
            <p:cNvPr id="511" name="Google Shape;511;p43"/>
            <p:cNvSpPr/>
            <p:nvPr/>
          </p:nvSpPr>
          <p:spPr>
            <a:xfrm>
              <a:off x="107279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3"/>
            <p:cNvSpPr txBox="1"/>
            <p:nvPr/>
          </p:nvSpPr>
          <p:spPr>
            <a:xfrm>
              <a:off x="1579860"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1</a:t>
              </a:r>
              <a:endParaRPr sz="800" b="1" i="0" u="none" strike="noStrike" cap="none">
                <a:solidFill>
                  <a:srgbClr val="701C7F"/>
                </a:solidFill>
                <a:latin typeface="Roboto"/>
                <a:ea typeface="Roboto"/>
                <a:cs typeface="Roboto"/>
                <a:sym typeface="Roboto"/>
              </a:endParaRPr>
            </a:p>
          </p:txBody>
        </p:sp>
        <p:sp>
          <p:nvSpPr>
            <p:cNvPr id="513" name="Google Shape;513;p43"/>
            <p:cNvSpPr/>
            <p:nvPr/>
          </p:nvSpPr>
          <p:spPr>
            <a:xfrm rot="10800000">
              <a:off x="188411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3"/>
            <p:cNvSpPr txBox="1"/>
            <p:nvPr/>
          </p:nvSpPr>
          <p:spPr>
            <a:xfrm>
              <a:off x="1117040" y="125877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Download Dataset and Load into Jupyter Notebook</a:t>
              </a:r>
              <a:endParaRPr sz="800" b="0" i="0" u="none" strike="noStrike" cap="none">
                <a:solidFill>
                  <a:srgbClr val="FFFFFF"/>
                </a:solidFill>
                <a:latin typeface="Arial"/>
                <a:ea typeface="Arial"/>
                <a:cs typeface="Arial"/>
                <a:sym typeface="Arial"/>
              </a:endParaRPr>
            </a:p>
          </p:txBody>
        </p:sp>
        <p:sp>
          <p:nvSpPr>
            <p:cNvPr id="515" name="Google Shape;515;p43"/>
            <p:cNvSpPr/>
            <p:nvPr/>
          </p:nvSpPr>
          <p:spPr>
            <a:xfrm rot="-1789476">
              <a:off x="1846080" y="2278597"/>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6" name="Google Shape;516;p43"/>
          <p:cNvGrpSpPr/>
          <p:nvPr/>
        </p:nvGrpSpPr>
        <p:grpSpPr>
          <a:xfrm>
            <a:off x="3207755" y="2036420"/>
            <a:ext cx="1712700" cy="1246752"/>
            <a:chOff x="3123140" y="1221570"/>
            <a:chExt cx="1712700" cy="1246752"/>
          </a:xfrm>
        </p:grpSpPr>
        <p:sp>
          <p:nvSpPr>
            <p:cNvPr id="517" name="Google Shape;517;p43"/>
            <p:cNvSpPr/>
            <p:nvPr/>
          </p:nvSpPr>
          <p:spPr>
            <a:xfrm rot="-1789476">
              <a:off x="3899258" y="2278597"/>
              <a:ext cx="160451" cy="160451"/>
            </a:xfrm>
            <a:prstGeom prst="ellipse">
              <a:avLst/>
            </a:prstGeom>
            <a:solidFill>
              <a:srgbClr val="701C7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3"/>
            <p:cNvSpPr txBox="1"/>
            <p:nvPr/>
          </p:nvSpPr>
          <p:spPr>
            <a:xfrm>
              <a:off x="363557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3</a:t>
              </a:r>
              <a:endParaRPr sz="800" b="1" i="0" u="none" strike="noStrike" cap="none">
                <a:solidFill>
                  <a:srgbClr val="5E5E5E"/>
                </a:solidFill>
                <a:latin typeface="Roboto"/>
                <a:ea typeface="Roboto"/>
                <a:cs typeface="Roboto"/>
                <a:sym typeface="Roboto"/>
              </a:endParaRPr>
            </a:p>
          </p:txBody>
        </p:sp>
        <p:sp>
          <p:nvSpPr>
            <p:cNvPr id="519" name="Google Shape;519;p43"/>
            <p:cNvSpPr/>
            <p:nvPr/>
          </p:nvSpPr>
          <p:spPr>
            <a:xfrm>
              <a:off x="312314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3"/>
            <p:cNvSpPr/>
            <p:nvPr/>
          </p:nvSpPr>
          <p:spPr>
            <a:xfrm rot="10800000">
              <a:off x="393446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3"/>
            <p:cNvSpPr txBox="1"/>
            <p:nvPr/>
          </p:nvSpPr>
          <p:spPr>
            <a:xfrm>
              <a:off x="3167390" y="1258770"/>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Vectorize! Apply CountVectorizer &amp; Tfidfvectorizer</a:t>
              </a:r>
              <a:endParaRPr sz="800" b="0" i="0" u="none" strike="noStrike" cap="none">
                <a:solidFill>
                  <a:schemeClr val="lt1"/>
                </a:solidFill>
                <a:latin typeface="Arial"/>
                <a:ea typeface="Arial"/>
                <a:cs typeface="Arial"/>
                <a:sym typeface="Arial"/>
              </a:endParaRPr>
            </a:p>
          </p:txBody>
        </p:sp>
      </p:grpSp>
      <p:grpSp>
        <p:nvGrpSpPr>
          <p:cNvPr id="522" name="Google Shape;522;p43"/>
          <p:cNvGrpSpPr/>
          <p:nvPr/>
        </p:nvGrpSpPr>
        <p:grpSpPr>
          <a:xfrm>
            <a:off x="5366569" y="2053408"/>
            <a:ext cx="1712700" cy="1246752"/>
            <a:chOff x="5201245" y="1221570"/>
            <a:chExt cx="1712700" cy="1246752"/>
          </a:xfrm>
        </p:grpSpPr>
        <p:sp>
          <p:nvSpPr>
            <p:cNvPr id="523" name="Google Shape;523;p43"/>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3"/>
            <p:cNvSpPr txBox="1"/>
            <p:nvPr/>
          </p:nvSpPr>
          <p:spPr>
            <a:xfrm>
              <a:off x="572178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5</a:t>
              </a:r>
              <a:endParaRPr sz="800" b="1" i="0" u="none" strike="noStrike" cap="none">
                <a:solidFill>
                  <a:srgbClr val="5E5E5E"/>
                </a:solidFill>
                <a:latin typeface="Roboto"/>
                <a:ea typeface="Roboto"/>
                <a:cs typeface="Roboto"/>
                <a:sym typeface="Roboto"/>
              </a:endParaRPr>
            </a:p>
          </p:txBody>
        </p:sp>
        <p:sp>
          <p:nvSpPr>
            <p:cNvPr id="525" name="Google Shape;525;p43"/>
            <p:cNvSpPr/>
            <p:nvPr/>
          </p:nvSpPr>
          <p:spPr>
            <a:xfrm>
              <a:off x="5201245"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3"/>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3"/>
            <p:cNvSpPr txBox="1"/>
            <p:nvPr/>
          </p:nvSpPr>
          <p:spPr>
            <a:xfrm>
              <a:off x="5245470" y="1256471"/>
              <a:ext cx="1624200" cy="624600"/>
            </a:xfrm>
            <a:prstGeom prst="rect">
              <a:avLst/>
            </a:prstGeom>
            <a:solidFill>
              <a:srgbClr val="D3D3D3"/>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Test on Holdout Set</a:t>
              </a:r>
              <a:endParaRPr sz="800" b="0" i="0" u="none" strike="noStrike" cap="none">
                <a:solidFill>
                  <a:srgbClr val="5E5E5E"/>
                </a:solidFill>
                <a:latin typeface="Arial"/>
                <a:ea typeface="Arial"/>
                <a:cs typeface="Arial"/>
                <a:sym typeface="Arial"/>
              </a:endParaRPr>
            </a:p>
          </p:txBody>
        </p:sp>
      </p:grpSp>
      <p:grpSp>
        <p:nvGrpSpPr>
          <p:cNvPr id="528" name="Google Shape;528;p43"/>
          <p:cNvGrpSpPr/>
          <p:nvPr/>
        </p:nvGrpSpPr>
        <p:grpSpPr>
          <a:xfrm>
            <a:off x="6480634" y="3544330"/>
            <a:ext cx="1712700" cy="1230715"/>
            <a:chOff x="6282830" y="2543425"/>
            <a:chExt cx="1712700" cy="1230715"/>
          </a:xfrm>
        </p:grpSpPr>
        <p:sp>
          <p:nvSpPr>
            <p:cNvPr id="529" name="Google Shape;529;p43"/>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3"/>
            <p:cNvSpPr txBox="1"/>
            <p:nvPr/>
          </p:nvSpPr>
          <p:spPr>
            <a:xfrm>
              <a:off x="678281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6</a:t>
              </a:r>
              <a:endParaRPr sz="800" b="1" i="0" u="none" strike="noStrike" cap="none">
                <a:solidFill>
                  <a:srgbClr val="5E5E5E"/>
                </a:solidFill>
                <a:latin typeface="Roboto"/>
                <a:ea typeface="Roboto"/>
                <a:cs typeface="Roboto"/>
                <a:sym typeface="Roboto"/>
              </a:endParaRPr>
            </a:p>
          </p:txBody>
        </p:sp>
        <p:sp>
          <p:nvSpPr>
            <p:cNvPr id="531" name="Google Shape;531;p43"/>
            <p:cNvSpPr/>
            <p:nvPr/>
          </p:nvSpPr>
          <p:spPr>
            <a:xfrm>
              <a:off x="628283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3"/>
            <p:cNvSpPr txBox="1"/>
            <p:nvPr/>
          </p:nvSpPr>
          <p:spPr>
            <a:xfrm>
              <a:off x="632708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5E5E5E"/>
                  </a:solidFill>
                  <a:latin typeface="Roboto"/>
                  <a:ea typeface="Roboto"/>
                  <a:cs typeface="Roboto"/>
                  <a:sym typeface="Roboto"/>
                </a:rPr>
                <a:t>Determine Accuracy</a:t>
              </a:r>
              <a:endParaRPr sz="800" b="0" i="0" u="none" strike="noStrike" cap="none">
                <a:solidFill>
                  <a:srgbClr val="5E5E5E"/>
                </a:solidFill>
                <a:latin typeface="Arial"/>
                <a:ea typeface="Arial"/>
                <a:cs typeface="Arial"/>
                <a:sym typeface="Arial"/>
              </a:endParaRPr>
            </a:p>
          </p:txBody>
        </p:sp>
        <p:sp>
          <p:nvSpPr>
            <p:cNvPr id="533" name="Google Shape;533;p43"/>
            <p:cNvSpPr/>
            <p:nvPr/>
          </p:nvSpPr>
          <p:spPr>
            <a:xfrm>
              <a:off x="709418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2"/>
              </a:buClr>
              <a:buSzPts val="2800"/>
              <a:buFont typeface="Century Gothic"/>
              <a:buNone/>
            </a:pPr>
            <a:r>
              <a:rPr lang="en-US" b="1" dirty="0">
                <a:solidFill>
                  <a:schemeClr val="accent1"/>
                </a:solidFill>
                <a:latin typeface="+mn-lt"/>
              </a:rPr>
              <a:t>Process</a:t>
            </a:r>
            <a:endParaRPr sz="1200" b="1" dirty="0">
              <a:solidFill>
                <a:schemeClr val="accent1"/>
              </a:solidFill>
              <a:latin typeface="+mn-lt"/>
            </a:endParaRPr>
          </a:p>
          <a:p>
            <a:pPr marL="0" lvl="0" indent="0" algn="ctr" rtl="0">
              <a:lnSpc>
                <a:spcPct val="100000"/>
              </a:lnSpc>
              <a:spcBef>
                <a:spcPts val="0"/>
              </a:spcBef>
              <a:spcAft>
                <a:spcPts val="0"/>
              </a:spcAft>
              <a:buClr>
                <a:schemeClr val="lt2"/>
              </a:buClr>
              <a:buSzPts val="2800"/>
              <a:buFont typeface="Century Gothic"/>
              <a:buNone/>
            </a:pPr>
            <a:endParaRPr dirty="0">
              <a:solidFill>
                <a:schemeClr val="accent1"/>
              </a:solidFill>
              <a:latin typeface="+mn-lt"/>
            </a:endParaRPr>
          </a:p>
        </p:txBody>
      </p:sp>
      <p:sp>
        <p:nvSpPr>
          <p:cNvPr id="540" name="Google Shape;540;p44"/>
          <p:cNvSpPr/>
          <p:nvPr/>
        </p:nvSpPr>
        <p:spPr>
          <a:xfrm rot="-984884">
            <a:off x="7385440" y="3395039"/>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4"/>
          <p:cNvSpPr/>
          <p:nvPr/>
        </p:nvSpPr>
        <p:spPr>
          <a:xfrm rot="984884" flipH="1">
            <a:off x="6211196" y="3422357"/>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4"/>
          <p:cNvSpPr/>
          <p:nvPr/>
        </p:nvSpPr>
        <p:spPr>
          <a:xfrm rot="-984884">
            <a:off x="5176827" y="3403212"/>
            <a:ext cx="1116820" cy="45719"/>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4"/>
          <p:cNvSpPr/>
          <p:nvPr/>
        </p:nvSpPr>
        <p:spPr>
          <a:xfrm rot="984884" flipH="1">
            <a:off x="4005984" y="3333316"/>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4"/>
          <p:cNvSpPr/>
          <p:nvPr/>
        </p:nvSpPr>
        <p:spPr>
          <a:xfrm rot="-984884">
            <a:off x="3056501" y="3309134"/>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4"/>
          <p:cNvSpPr/>
          <p:nvPr/>
        </p:nvSpPr>
        <p:spPr>
          <a:xfrm rot="984884" flipH="1">
            <a:off x="2013837" y="3303999"/>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4"/>
          <p:cNvSpPr/>
          <p:nvPr/>
        </p:nvSpPr>
        <p:spPr>
          <a:xfrm rot="-984884">
            <a:off x="843585" y="3342131"/>
            <a:ext cx="1116820" cy="57901"/>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7" name="Google Shape;547;p44"/>
          <p:cNvGrpSpPr/>
          <p:nvPr/>
        </p:nvGrpSpPr>
        <p:grpSpPr>
          <a:xfrm>
            <a:off x="2231992" y="3433672"/>
            <a:ext cx="1712700" cy="1230715"/>
            <a:chOff x="2114740" y="2543425"/>
            <a:chExt cx="1712700" cy="1230715"/>
          </a:xfrm>
        </p:grpSpPr>
        <p:sp>
          <p:nvSpPr>
            <p:cNvPr id="548" name="Google Shape;548;p44"/>
            <p:cNvSpPr txBox="1"/>
            <p:nvPr/>
          </p:nvSpPr>
          <p:spPr>
            <a:xfrm>
              <a:off x="2622642"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2</a:t>
              </a:r>
              <a:endParaRPr sz="800" b="1" i="0" u="none" strike="noStrike" cap="none">
                <a:solidFill>
                  <a:srgbClr val="701C7F"/>
                </a:solidFill>
                <a:latin typeface="Roboto"/>
                <a:ea typeface="Roboto"/>
                <a:cs typeface="Roboto"/>
                <a:sym typeface="Roboto"/>
              </a:endParaRPr>
            </a:p>
          </p:txBody>
        </p:sp>
        <p:sp>
          <p:nvSpPr>
            <p:cNvPr id="549" name="Google Shape;549;p44"/>
            <p:cNvSpPr/>
            <p:nvPr/>
          </p:nvSpPr>
          <p:spPr>
            <a:xfrm rot="-1789476">
              <a:off x="2888080" y="2572699"/>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4"/>
            <p:cNvSpPr/>
            <p:nvPr/>
          </p:nvSpPr>
          <p:spPr>
            <a:xfrm>
              <a:off x="2114740" y="307064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4"/>
            <p:cNvSpPr txBox="1"/>
            <p:nvPr/>
          </p:nvSpPr>
          <p:spPr>
            <a:xfrm>
              <a:off x="2158990" y="310784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Randomize and Split Datasets into Training (80%) and Testing (20%) Sets</a:t>
              </a:r>
              <a:endParaRPr sz="800" b="0" i="0" u="none" strike="noStrike" cap="none">
                <a:solidFill>
                  <a:srgbClr val="FFFFFF"/>
                </a:solidFill>
                <a:latin typeface="Arial"/>
                <a:ea typeface="Arial"/>
                <a:cs typeface="Arial"/>
                <a:sym typeface="Arial"/>
              </a:endParaRPr>
            </a:p>
          </p:txBody>
        </p:sp>
        <p:sp>
          <p:nvSpPr>
            <p:cNvPr id="552" name="Google Shape;552;p44"/>
            <p:cNvSpPr/>
            <p:nvPr/>
          </p:nvSpPr>
          <p:spPr>
            <a:xfrm>
              <a:off x="29260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44"/>
          <p:cNvGrpSpPr/>
          <p:nvPr/>
        </p:nvGrpSpPr>
        <p:grpSpPr>
          <a:xfrm>
            <a:off x="4100372" y="3478750"/>
            <a:ext cx="1624200" cy="1145505"/>
            <a:chOff x="3986988" y="2543425"/>
            <a:chExt cx="1624200" cy="1145505"/>
          </a:xfrm>
        </p:grpSpPr>
        <p:sp>
          <p:nvSpPr>
            <p:cNvPr id="554" name="Google Shape;554;p44"/>
            <p:cNvSpPr/>
            <p:nvPr/>
          </p:nvSpPr>
          <p:spPr>
            <a:xfrm rot="-1789476">
              <a:off x="4941257" y="2572699"/>
              <a:ext cx="160451" cy="160451"/>
            </a:xfrm>
            <a:prstGeom prst="ellipse">
              <a:avLst/>
            </a:prstGeom>
            <a:solidFill>
              <a:srgbClr val="701C7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4"/>
            <p:cNvSpPr txBox="1"/>
            <p:nvPr/>
          </p:nvSpPr>
          <p:spPr>
            <a:xfrm>
              <a:off x="466512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4</a:t>
              </a:r>
              <a:endParaRPr sz="800" b="1" i="0" u="none" strike="noStrike" cap="none">
                <a:solidFill>
                  <a:srgbClr val="5E5E5E"/>
                </a:solidFill>
                <a:latin typeface="Roboto"/>
                <a:ea typeface="Roboto"/>
                <a:cs typeface="Roboto"/>
                <a:sym typeface="Roboto"/>
              </a:endParaRPr>
            </a:p>
          </p:txBody>
        </p:sp>
        <p:sp>
          <p:nvSpPr>
            <p:cNvPr id="556" name="Google Shape;556;p44"/>
            <p:cNvSpPr txBox="1"/>
            <p:nvPr/>
          </p:nvSpPr>
          <p:spPr>
            <a:xfrm>
              <a:off x="3986988" y="3064330"/>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Multinomial Naive Bayes</a:t>
              </a:r>
              <a:endParaRPr sz="800" b="0" i="0" u="none" strike="noStrike" cap="none">
                <a:solidFill>
                  <a:schemeClr val="lt1"/>
                </a:solidFill>
                <a:latin typeface="Arial"/>
                <a:ea typeface="Arial"/>
                <a:cs typeface="Arial"/>
                <a:sym typeface="Arial"/>
              </a:endParaRPr>
            </a:p>
          </p:txBody>
        </p:sp>
        <p:sp>
          <p:nvSpPr>
            <p:cNvPr id="557" name="Google Shape;557;p44"/>
            <p:cNvSpPr/>
            <p:nvPr/>
          </p:nvSpPr>
          <p:spPr>
            <a:xfrm>
              <a:off x="4976490" y="3005991"/>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8" name="Google Shape;558;p44"/>
          <p:cNvGrpSpPr/>
          <p:nvPr/>
        </p:nvGrpSpPr>
        <p:grpSpPr>
          <a:xfrm>
            <a:off x="1147781" y="2036421"/>
            <a:ext cx="1712700" cy="1246752"/>
            <a:chOff x="1072790" y="1221570"/>
            <a:chExt cx="1712700" cy="1246752"/>
          </a:xfrm>
        </p:grpSpPr>
        <p:sp>
          <p:nvSpPr>
            <p:cNvPr id="559" name="Google Shape;559;p44"/>
            <p:cNvSpPr/>
            <p:nvPr/>
          </p:nvSpPr>
          <p:spPr>
            <a:xfrm>
              <a:off x="107279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4"/>
            <p:cNvSpPr txBox="1"/>
            <p:nvPr/>
          </p:nvSpPr>
          <p:spPr>
            <a:xfrm>
              <a:off x="1579860"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701C7F"/>
                  </a:solidFill>
                  <a:latin typeface="Roboto"/>
                  <a:ea typeface="Roboto"/>
                  <a:cs typeface="Roboto"/>
                  <a:sym typeface="Roboto"/>
                </a:rPr>
                <a:t>Step 1</a:t>
              </a:r>
              <a:endParaRPr sz="800" b="1" i="0" u="none" strike="noStrike" cap="none">
                <a:solidFill>
                  <a:srgbClr val="701C7F"/>
                </a:solidFill>
                <a:latin typeface="Roboto"/>
                <a:ea typeface="Roboto"/>
                <a:cs typeface="Roboto"/>
                <a:sym typeface="Roboto"/>
              </a:endParaRPr>
            </a:p>
          </p:txBody>
        </p:sp>
        <p:sp>
          <p:nvSpPr>
            <p:cNvPr id="561" name="Google Shape;561;p44"/>
            <p:cNvSpPr/>
            <p:nvPr/>
          </p:nvSpPr>
          <p:spPr>
            <a:xfrm rot="10800000">
              <a:off x="188411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4"/>
            <p:cNvSpPr txBox="1"/>
            <p:nvPr/>
          </p:nvSpPr>
          <p:spPr>
            <a:xfrm>
              <a:off x="1117040" y="1258770"/>
              <a:ext cx="1624200" cy="62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rgbClr val="FFFFFF"/>
                  </a:solidFill>
                  <a:latin typeface="Roboto"/>
                  <a:ea typeface="Roboto"/>
                  <a:cs typeface="Roboto"/>
                  <a:sym typeface="Roboto"/>
                </a:rPr>
                <a:t>Download Dataset and Load into Jupyter Notebook</a:t>
              </a:r>
              <a:endParaRPr sz="800" b="0" i="0" u="none" strike="noStrike" cap="none">
                <a:solidFill>
                  <a:srgbClr val="FFFFFF"/>
                </a:solidFill>
                <a:latin typeface="Arial"/>
                <a:ea typeface="Arial"/>
                <a:cs typeface="Arial"/>
                <a:sym typeface="Arial"/>
              </a:endParaRPr>
            </a:p>
          </p:txBody>
        </p:sp>
        <p:sp>
          <p:nvSpPr>
            <p:cNvPr id="563" name="Google Shape;563;p44"/>
            <p:cNvSpPr/>
            <p:nvPr/>
          </p:nvSpPr>
          <p:spPr>
            <a:xfrm rot="-1789476">
              <a:off x="1846080" y="2278597"/>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44"/>
          <p:cNvGrpSpPr/>
          <p:nvPr/>
        </p:nvGrpSpPr>
        <p:grpSpPr>
          <a:xfrm>
            <a:off x="3207755" y="2036420"/>
            <a:ext cx="1712700" cy="1246752"/>
            <a:chOff x="3123140" y="1221570"/>
            <a:chExt cx="1712700" cy="1246752"/>
          </a:xfrm>
        </p:grpSpPr>
        <p:sp>
          <p:nvSpPr>
            <p:cNvPr id="565" name="Google Shape;565;p44"/>
            <p:cNvSpPr/>
            <p:nvPr/>
          </p:nvSpPr>
          <p:spPr>
            <a:xfrm rot="-1789476">
              <a:off x="3899258" y="2278597"/>
              <a:ext cx="160451" cy="160451"/>
            </a:xfrm>
            <a:prstGeom prst="ellipse">
              <a:avLst/>
            </a:prstGeom>
            <a:solidFill>
              <a:srgbClr val="701C7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4"/>
            <p:cNvSpPr txBox="1"/>
            <p:nvPr/>
          </p:nvSpPr>
          <p:spPr>
            <a:xfrm>
              <a:off x="363557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3</a:t>
              </a:r>
              <a:endParaRPr sz="800" b="1" i="0" u="none" strike="noStrike" cap="none">
                <a:solidFill>
                  <a:srgbClr val="5E5E5E"/>
                </a:solidFill>
                <a:latin typeface="Roboto"/>
                <a:ea typeface="Roboto"/>
                <a:cs typeface="Roboto"/>
                <a:sym typeface="Roboto"/>
              </a:endParaRPr>
            </a:p>
          </p:txBody>
        </p:sp>
        <p:sp>
          <p:nvSpPr>
            <p:cNvPr id="567" name="Google Shape;567;p44"/>
            <p:cNvSpPr/>
            <p:nvPr/>
          </p:nvSpPr>
          <p:spPr>
            <a:xfrm>
              <a:off x="3123140" y="1221570"/>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4"/>
            <p:cNvSpPr/>
            <p:nvPr/>
          </p:nvSpPr>
          <p:spPr>
            <a:xfrm rot="10800000">
              <a:off x="3934465" y="1920663"/>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4"/>
            <p:cNvSpPr txBox="1"/>
            <p:nvPr/>
          </p:nvSpPr>
          <p:spPr>
            <a:xfrm>
              <a:off x="3167390" y="1258770"/>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Vectorize! Apply CountVectorizer &amp; Tfidfvectorizer</a:t>
              </a:r>
              <a:endParaRPr sz="800" b="0" i="0" u="none" strike="noStrike" cap="none">
                <a:solidFill>
                  <a:schemeClr val="lt1"/>
                </a:solidFill>
                <a:latin typeface="Arial"/>
                <a:ea typeface="Arial"/>
                <a:cs typeface="Arial"/>
                <a:sym typeface="Arial"/>
              </a:endParaRPr>
            </a:p>
          </p:txBody>
        </p:sp>
      </p:grpSp>
      <p:grpSp>
        <p:nvGrpSpPr>
          <p:cNvPr id="570" name="Google Shape;570;p44"/>
          <p:cNvGrpSpPr/>
          <p:nvPr/>
        </p:nvGrpSpPr>
        <p:grpSpPr>
          <a:xfrm>
            <a:off x="5366569" y="2053408"/>
            <a:ext cx="1712700" cy="1246752"/>
            <a:chOff x="5201245" y="1221570"/>
            <a:chExt cx="1712700" cy="1246752"/>
          </a:xfrm>
        </p:grpSpPr>
        <p:sp>
          <p:nvSpPr>
            <p:cNvPr id="571" name="Google Shape;571;p44"/>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4"/>
            <p:cNvSpPr txBox="1"/>
            <p:nvPr/>
          </p:nvSpPr>
          <p:spPr>
            <a:xfrm>
              <a:off x="5721781" y="1986924"/>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5</a:t>
              </a:r>
              <a:endParaRPr sz="800" b="1" i="0" u="none" strike="noStrike" cap="none">
                <a:solidFill>
                  <a:srgbClr val="5E5E5E"/>
                </a:solidFill>
                <a:latin typeface="Roboto"/>
                <a:ea typeface="Roboto"/>
                <a:cs typeface="Roboto"/>
                <a:sym typeface="Roboto"/>
              </a:endParaRPr>
            </a:p>
          </p:txBody>
        </p:sp>
        <p:sp>
          <p:nvSpPr>
            <p:cNvPr id="573" name="Google Shape;573;p44"/>
            <p:cNvSpPr/>
            <p:nvPr/>
          </p:nvSpPr>
          <p:spPr>
            <a:xfrm>
              <a:off x="5201245" y="122157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4"/>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4"/>
            <p:cNvSpPr txBox="1"/>
            <p:nvPr/>
          </p:nvSpPr>
          <p:spPr>
            <a:xfrm>
              <a:off x="5252408" y="1254181"/>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Test on Holdout Set</a:t>
              </a:r>
              <a:endParaRPr sz="800" b="0" i="0" u="none" strike="noStrike" cap="none">
                <a:solidFill>
                  <a:schemeClr val="lt1"/>
                </a:solidFill>
                <a:latin typeface="Arial"/>
                <a:ea typeface="Arial"/>
                <a:cs typeface="Arial"/>
                <a:sym typeface="Arial"/>
              </a:endParaRPr>
            </a:p>
          </p:txBody>
        </p:sp>
      </p:grpSp>
      <p:grpSp>
        <p:nvGrpSpPr>
          <p:cNvPr id="576" name="Google Shape;576;p44"/>
          <p:cNvGrpSpPr/>
          <p:nvPr/>
        </p:nvGrpSpPr>
        <p:grpSpPr>
          <a:xfrm>
            <a:off x="6480634" y="3544330"/>
            <a:ext cx="1712700" cy="1230715"/>
            <a:chOff x="6282830" y="2543425"/>
            <a:chExt cx="1712700" cy="1230715"/>
          </a:xfrm>
        </p:grpSpPr>
        <p:sp>
          <p:nvSpPr>
            <p:cNvPr id="577" name="Google Shape;577;p44"/>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4"/>
            <p:cNvSpPr txBox="1"/>
            <p:nvPr/>
          </p:nvSpPr>
          <p:spPr>
            <a:xfrm>
              <a:off x="6782819" y="2737212"/>
              <a:ext cx="696900" cy="2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a:solidFill>
                    <a:srgbClr val="5E5E5E"/>
                  </a:solidFill>
                  <a:latin typeface="Roboto"/>
                  <a:ea typeface="Roboto"/>
                  <a:cs typeface="Roboto"/>
                  <a:sym typeface="Roboto"/>
                </a:rPr>
                <a:t>Step 6</a:t>
              </a:r>
              <a:endParaRPr sz="800" b="1" i="0" u="none" strike="noStrike" cap="none">
                <a:solidFill>
                  <a:srgbClr val="5E5E5E"/>
                </a:solidFill>
                <a:latin typeface="Roboto"/>
                <a:ea typeface="Roboto"/>
                <a:cs typeface="Roboto"/>
                <a:sym typeface="Roboto"/>
              </a:endParaRPr>
            </a:p>
          </p:txBody>
        </p:sp>
        <p:sp>
          <p:nvSpPr>
            <p:cNvPr id="579" name="Google Shape;579;p44"/>
            <p:cNvSpPr/>
            <p:nvPr/>
          </p:nvSpPr>
          <p:spPr>
            <a:xfrm>
              <a:off x="6282830" y="3070640"/>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4"/>
            <p:cNvSpPr txBox="1"/>
            <p:nvPr/>
          </p:nvSpPr>
          <p:spPr>
            <a:xfrm>
              <a:off x="6303534" y="2999696"/>
              <a:ext cx="1624200" cy="624600"/>
            </a:xfrm>
            <a:prstGeom prst="rect">
              <a:avLst/>
            </a:prstGeom>
            <a:solidFill>
              <a:srgbClr val="701C7F"/>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0" i="0" u="none" strike="noStrike" cap="none">
                  <a:solidFill>
                    <a:schemeClr val="lt1"/>
                  </a:solidFill>
                  <a:latin typeface="Roboto"/>
                  <a:ea typeface="Roboto"/>
                  <a:cs typeface="Roboto"/>
                  <a:sym typeface="Roboto"/>
                </a:rPr>
                <a:t>Determine Accuracy</a:t>
              </a:r>
              <a:endParaRPr sz="800" b="0" i="0" u="none" strike="noStrike" cap="none">
                <a:solidFill>
                  <a:schemeClr val="lt1"/>
                </a:solidFill>
                <a:latin typeface="Arial"/>
                <a:ea typeface="Arial"/>
                <a:cs typeface="Arial"/>
                <a:sym typeface="Arial"/>
              </a:endParaRPr>
            </a:p>
          </p:txBody>
        </p:sp>
        <p:sp>
          <p:nvSpPr>
            <p:cNvPr id="581" name="Google Shape;581;p44"/>
            <p:cNvSpPr/>
            <p:nvPr/>
          </p:nvSpPr>
          <p:spPr>
            <a:xfrm>
              <a:off x="7094180" y="3005991"/>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5"/>
        <p:cNvGrpSpPr/>
        <p:nvPr/>
      </p:nvGrpSpPr>
      <p:grpSpPr>
        <a:xfrm>
          <a:off x="0" y="0"/>
          <a:ext cx="0" cy="0"/>
          <a:chOff x="0" y="0"/>
          <a:chExt cx="0" cy="0"/>
        </a:xfrm>
      </p:grpSpPr>
      <p:sp>
        <p:nvSpPr>
          <p:cNvPr id="82" name="Rectangle 81">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86" name="Google Shape;586;p14"/>
          <p:cNvSpPr txBox="1">
            <a:spLocks noGrp="1"/>
          </p:cNvSpPr>
          <p:nvPr>
            <p:ph type="title"/>
          </p:nvPr>
        </p:nvSpPr>
        <p:spPr>
          <a:xfrm>
            <a:off x="5168348" y="602216"/>
            <a:ext cx="3369704" cy="1090538"/>
          </a:xfrm>
          <a:prstGeom prst="rect">
            <a:avLst/>
          </a:prstGeom>
        </p:spPr>
        <p:txBody>
          <a:bodyPr spcFirstLastPara="1" vert="horz" lIns="91440" tIns="45720" rIns="91440" bIns="45720" rtlCol="0" anchor="ctr" anchorCtr="0">
            <a:normAutofit/>
          </a:bodyPr>
          <a:lstStyle/>
          <a:p>
            <a:pPr marL="0" lvl="0" indent="0" defTabSz="914400">
              <a:lnSpc>
                <a:spcPct val="90000"/>
              </a:lnSpc>
              <a:spcBef>
                <a:spcPct val="0"/>
              </a:spcBef>
              <a:spcAft>
                <a:spcPts val="0"/>
              </a:spcAft>
              <a:buClr>
                <a:schemeClr val="lt2"/>
              </a:buClr>
              <a:buSzPts val="2800"/>
            </a:pPr>
            <a:r>
              <a:rPr lang="en-US" sz="2700" b="1" kern="1200" dirty="0">
                <a:solidFill>
                  <a:schemeClr val="accent1"/>
                </a:solidFill>
                <a:latin typeface="+mn-lt"/>
                <a:ea typeface="+mj-ea"/>
                <a:cs typeface="+mj-cs"/>
              </a:rPr>
              <a:t>Results</a:t>
            </a:r>
          </a:p>
          <a:p>
            <a:pPr marL="0" lvl="0" indent="0" defTabSz="914400">
              <a:lnSpc>
                <a:spcPct val="90000"/>
              </a:lnSpc>
              <a:spcBef>
                <a:spcPct val="0"/>
              </a:spcBef>
              <a:spcAft>
                <a:spcPts val="0"/>
              </a:spcAft>
              <a:buClr>
                <a:schemeClr val="lt2"/>
              </a:buClr>
              <a:buSzPts val="2800"/>
            </a:pPr>
            <a:endParaRPr lang="en-US" sz="2700" kern="1200" dirty="0">
              <a:solidFill>
                <a:srgbClr val="000000"/>
              </a:solidFill>
              <a:latin typeface="+mj-lt"/>
              <a:ea typeface="+mj-ea"/>
              <a:cs typeface="+mj-cs"/>
            </a:endParaRPr>
          </a:p>
        </p:txBody>
      </p:sp>
      <p:sp>
        <p:nvSpPr>
          <p:cNvPr id="86"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5869"/>
            <a:ext cx="4098659" cy="470763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7" name="Google Shape;587;p14"/>
          <p:cNvSpPr txBox="1">
            <a:spLocks noGrp="1"/>
          </p:cNvSpPr>
          <p:nvPr>
            <p:ph type="body" idx="1"/>
          </p:nvPr>
        </p:nvSpPr>
        <p:spPr>
          <a:xfrm>
            <a:off x="4965804" y="1816262"/>
            <a:ext cx="3574461" cy="2515107"/>
          </a:xfrm>
          <a:prstGeom prst="rect">
            <a:avLst/>
          </a:prstGeom>
        </p:spPr>
        <p:txBody>
          <a:bodyPr spcFirstLastPara="1" vert="horz" lIns="91440" tIns="45720" rIns="91440" bIns="45720" rtlCol="0" anchor="t" anchorCtr="0">
            <a:normAutofit/>
          </a:bodyPr>
          <a:lstStyle/>
          <a:p>
            <a:pPr marL="0" lvl="0" indent="0" defTabSz="914400">
              <a:lnSpc>
                <a:spcPct val="90000"/>
              </a:lnSpc>
              <a:spcBef>
                <a:spcPts val="1600"/>
              </a:spcBef>
              <a:spcAft>
                <a:spcPts val="0"/>
              </a:spcAft>
              <a:buClr>
                <a:schemeClr val="dk1"/>
              </a:buClr>
              <a:buSzPts val="1400"/>
              <a:buNone/>
            </a:pPr>
            <a:r>
              <a:rPr lang="en-US" sz="1400" b="1" dirty="0">
                <a:solidFill>
                  <a:srgbClr val="000000"/>
                </a:solidFill>
                <a:sym typeface="Century Gothic"/>
              </a:rPr>
              <a:t>“The multinomial Naive Bayes classifier is suitable for classification with discrete features (e.g., word counts for text classification). The multinomial distribution normally requires integer feature counts. However, in practice, fractional counts such as </a:t>
            </a:r>
            <a:r>
              <a:rPr lang="en-US" sz="1400" b="1" dirty="0" err="1">
                <a:solidFill>
                  <a:srgbClr val="000000"/>
                </a:solidFill>
                <a:sym typeface="Century Gothic"/>
              </a:rPr>
              <a:t>tfidf</a:t>
            </a:r>
            <a:r>
              <a:rPr lang="en-US" sz="1400" b="1" dirty="0">
                <a:solidFill>
                  <a:srgbClr val="000000"/>
                </a:solidFill>
                <a:sym typeface="Century Gothic"/>
              </a:rPr>
              <a:t> may also work”</a:t>
            </a:r>
          </a:p>
        </p:txBody>
      </p:sp>
      <p:graphicFrame>
        <p:nvGraphicFramePr>
          <p:cNvPr id="588" name="Google Shape;588;p14"/>
          <p:cNvGraphicFramePr/>
          <p:nvPr>
            <p:extLst>
              <p:ext uri="{D42A27DB-BD31-4B8C-83A1-F6EECF244321}">
                <p14:modId xmlns:p14="http://schemas.microsoft.com/office/powerpoint/2010/main" val="1729686000"/>
              </p:ext>
            </p:extLst>
          </p:nvPr>
        </p:nvGraphicFramePr>
        <p:xfrm>
          <a:off x="253746" y="2020573"/>
          <a:ext cx="3106675" cy="1795016"/>
        </p:xfrm>
        <a:graphic>
          <a:graphicData uri="http://schemas.openxmlformats.org/drawingml/2006/table">
            <a:tbl>
              <a:tblPr>
                <a:noFill/>
                <a:tableStyleId>{4DDDB706-73CE-4CD4-816C-3F0A974274FD}</a:tableStyleId>
              </a:tblPr>
              <a:tblGrid>
                <a:gridCol w="632693">
                  <a:extLst>
                    <a:ext uri="{9D8B030D-6E8A-4147-A177-3AD203B41FA5}">
                      <a16:colId xmlns:a16="http://schemas.microsoft.com/office/drawing/2014/main" val="20000"/>
                    </a:ext>
                  </a:extLst>
                </a:gridCol>
                <a:gridCol w="1529135">
                  <a:extLst>
                    <a:ext uri="{9D8B030D-6E8A-4147-A177-3AD203B41FA5}">
                      <a16:colId xmlns:a16="http://schemas.microsoft.com/office/drawing/2014/main" val="20001"/>
                    </a:ext>
                  </a:extLst>
                </a:gridCol>
                <a:gridCol w="944847">
                  <a:extLst>
                    <a:ext uri="{9D8B030D-6E8A-4147-A177-3AD203B41FA5}">
                      <a16:colId xmlns:a16="http://schemas.microsoft.com/office/drawing/2014/main" val="20002"/>
                    </a:ext>
                  </a:extLst>
                </a:gridCol>
              </a:tblGrid>
              <a:tr h="267954">
                <a:tc gridSpan="3">
                  <a:txBody>
                    <a:bodyPr/>
                    <a:lstStyle/>
                    <a:p>
                      <a:pPr marL="0" marR="0" lvl="0" indent="0" algn="ctr" rtl="0">
                        <a:lnSpc>
                          <a:spcPct val="100000"/>
                        </a:lnSpc>
                        <a:spcBef>
                          <a:spcPts val="0"/>
                        </a:spcBef>
                        <a:spcAft>
                          <a:spcPts val="0"/>
                        </a:spcAft>
                        <a:buClr>
                          <a:schemeClr val="dk1"/>
                        </a:buClr>
                        <a:buSzPts val="1350"/>
                        <a:buFont typeface="Century Gothic"/>
                        <a:buNone/>
                      </a:pPr>
                      <a:r>
                        <a:rPr lang="en-US" sz="900" b="1" u="none" strike="noStrike" cap="none"/>
                        <a:t>Multinomial Naive Bayes</a:t>
                      </a:r>
                    </a:p>
                  </a:txBody>
                  <a:tcPr marL="57619" marR="57619" marT="57619" marB="57619"/>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582">
                <a:tc>
                  <a:txBody>
                    <a:bodyPr/>
                    <a:lstStyle/>
                    <a:p>
                      <a:pPr marL="0" marR="0" lvl="0" indent="0" algn="l" rtl="0">
                        <a:lnSpc>
                          <a:spcPct val="100000"/>
                        </a:lnSpc>
                        <a:spcBef>
                          <a:spcPts val="0"/>
                        </a:spcBef>
                        <a:spcAft>
                          <a:spcPts val="0"/>
                        </a:spcAft>
                        <a:buClr>
                          <a:schemeClr val="dk1"/>
                        </a:buClr>
                        <a:buSzPts val="1350"/>
                        <a:buFont typeface="Century Gothic"/>
                        <a:buNone/>
                      </a:pPr>
                      <a:endParaRPr lang="en-US" sz="900" u="none" strike="noStrike" cap="none"/>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1200" b="1"/>
                        <a:t>👑 </a:t>
                      </a:r>
                      <a:r>
                        <a:rPr lang="en-US" sz="900" b="1" u="none" strike="noStrike" cap="none"/>
                        <a:t>CountVectorizer </a:t>
                      </a:r>
                      <a:r>
                        <a:rPr lang="en-US" sz="1200" b="1">
                          <a:solidFill>
                            <a:schemeClr val="dk1"/>
                          </a:solidFill>
                        </a:rPr>
                        <a:t>👑</a:t>
                      </a:r>
                      <a:endParaRPr lang="en-US" sz="900" b="1" u="none" strike="noStrike" cap="none"/>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b="1" u="none" strike="noStrike" cap="none"/>
                        <a:t>TfidfVectorizer</a:t>
                      </a:r>
                    </a:p>
                  </a:txBody>
                  <a:tcPr marL="57619" marR="57619" marT="57619" marB="57619"/>
                </a:tc>
                <a:extLst>
                  <a:ext uri="{0D108BD9-81ED-4DB2-BD59-A6C34878D82A}">
                    <a16:rowId xmlns:a16="http://schemas.microsoft.com/office/drawing/2014/main" val="10001"/>
                  </a:ext>
                </a:extLst>
              </a:tr>
              <a:tr h="397618">
                <a:tc>
                  <a:txBody>
                    <a:bodyPr/>
                    <a:lstStyle/>
                    <a:p>
                      <a:pPr marL="0" marR="0" lvl="0" indent="0" algn="l" rtl="0">
                        <a:lnSpc>
                          <a:spcPct val="100000"/>
                        </a:lnSpc>
                        <a:spcBef>
                          <a:spcPts val="0"/>
                        </a:spcBef>
                        <a:spcAft>
                          <a:spcPts val="0"/>
                        </a:spcAft>
                        <a:buClr>
                          <a:schemeClr val="dk1"/>
                        </a:buClr>
                        <a:buSzPts val="1350"/>
                        <a:buFont typeface="Century Gothic"/>
                        <a:buNone/>
                      </a:pPr>
                      <a:r>
                        <a:rPr lang="en-US" sz="900" u="none" strike="noStrike" cap="none"/>
                        <a:t>Accuracy</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0.952561 or 95.26%</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0.935523 </a:t>
                      </a:r>
                      <a:r>
                        <a:rPr lang="en-US" sz="900"/>
                        <a:t>or 93.55%</a:t>
                      </a:r>
                      <a:endParaRPr lang="en-US" sz="900" u="none" strike="noStrike" cap="none"/>
                    </a:p>
                  </a:txBody>
                  <a:tcPr marL="57619" marR="57619" marT="57619" marB="57619"/>
                </a:tc>
                <a:extLst>
                  <a:ext uri="{0D108BD9-81ED-4DB2-BD59-A6C34878D82A}">
                    <a16:rowId xmlns:a16="http://schemas.microsoft.com/office/drawing/2014/main" val="10002"/>
                  </a:ext>
                </a:extLst>
              </a:tr>
              <a:tr h="267954">
                <a:tc>
                  <a:txBody>
                    <a:bodyPr/>
                    <a:lstStyle/>
                    <a:p>
                      <a:pPr marL="0" marR="0" lvl="0" indent="0" algn="l" rtl="0">
                        <a:lnSpc>
                          <a:spcPct val="100000"/>
                        </a:lnSpc>
                        <a:spcBef>
                          <a:spcPts val="0"/>
                        </a:spcBef>
                        <a:spcAft>
                          <a:spcPts val="0"/>
                        </a:spcAft>
                        <a:buClr>
                          <a:schemeClr val="dk1"/>
                        </a:buClr>
                        <a:buSzPts val="1350"/>
                        <a:buFont typeface="Century Gothic"/>
                        <a:buNone/>
                      </a:pPr>
                      <a:r>
                        <a:rPr lang="en-US" sz="900" u="none" strike="noStrike" cap="none"/>
                        <a:t>Precision</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0.952579</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0.935517</a:t>
                      </a:r>
                    </a:p>
                  </a:txBody>
                  <a:tcPr marL="57619" marR="57619" marT="57619" marB="57619"/>
                </a:tc>
                <a:extLst>
                  <a:ext uri="{0D108BD9-81ED-4DB2-BD59-A6C34878D82A}">
                    <a16:rowId xmlns:a16="http://schemas.microsoft.com/office/drawing/2014/main" val="10003"/>
                  </a:ext>
                </a:extLst>
              </a:tr>
              <a:tr h="267954">
                <a:tc>
                  <a:txBody>
                    <a:bodyPr/>
                    <a:lstStyle/>
                    <a:p>
                      <a:pPr marL="0" marR="0" lvl="0" indent="0" algn="l" rtl="0">
                        <a:lnSpc>
                          <a:spcPct val="100000"/>
                        </a:lnSpc>
                        <a:spcBef>
                          <a:spcPts val="0"/>
                        </a:spcBef>
                        <a:spcAft>
                          <a:spcPts val="0"/>
                        </a:spcAft>
                        <a:buClr>
                          <a:schemeClr val="dk1"/>
                        </a:buClr>
                        <a:buSzPts val="1350"/>
                        <a:buFont typeface="Century Gothic"/>
                        <a:buNone/>
                      </a:pPr>
                      <a:r>
                        <a:rPr lang="en-US" sz="900" u="none" strike="noStrike" cap="none"/>
                        <a:t>Recall</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0.952561</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0.935523</a:t>
                      </a:r>
                    </a:p>
                  </a:txBody>
                  <a:tcPr marL="57619" marR="57619" marT="57619" marB="57619"/>
                </a:tc>
                <a:extLst>
                  <a:ext uri="{0D108BD9-81ED-4DB2-BD59-A6C34878D82A}">
                    <a16:rowId xmlns:a16="http://schemas.microsoft.com/office/drawing/2014/main" val="10004"/>
                  </a:ext>
                </a:extLst>
              </a:tr>
              <a:tr h="267954">
                <a:tc>
                  <a:txBody>
                    <a:bodyPr/>
                    <a:lstStyle/>
                    <a:p>
                      <a:pPr marL="0" marR="0" lvl="0" indent="0" algn="l" rtl="0">
                        <a:lnSpc>
                          <a:spcPct val="100000"/>
                        </a:lnSpc>
                        <a:spcBef>
                          <a:spcPts val="0"/>
                        </a:spcBef>
                        <a:spcAft>
                          <a:spcPts val="0"/>
                        </a:spcAft>
                        <a:buClr>
                          <a:schemeClr val="dk1"/>
                        </a:buClr>
                        <a:buSzPts val="1350"/>
                        <a:buFont typeface="Century Gothic"/>
                        <a:buNone/>
                      </a:pPr>
                      <a:r>
                        <a:rPr lang="en-US" sz="900" u="none" strike="noStrike" cap="none"/>
                        <a:t>F1</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0.952566</a:t>
                      </a:r>
                    </a:p>
                  </a:txBody>
                  <a:tcPr marL="57619" marR="57619" marT="57619" marB="57619"/>
                </a:tc>
                <a:tc>
                  <a:txBody>
                    <a:bodyPr/>
                    <a:lstStyle/>
                    <a:p>
                      <a:pPr marL="0" marR="0" lvl="0" indent="0" algn="ctr" rtl="0">
                        <a:lnSpc>
                          <a:spcPct val="100000"/>
                        </a:lnSpc>
                        <a:spcBef>
                          <a:spcPts val="0"/>
                        </a:spcBef>
                        <a:spcAft>
                          <a:spcPts val="0"/>
                        </a:spcAft>
                        <a:buClr>
                          <a:schemeClr val="dk1"/>
                        </a:buClr>
                        <a:buSzPts val="1350"/>
                        <a:buFont typeface="Century Gothic"/>
                        <a:buNone/>
                      </a:pPr>
                      <a:r>
                        <a:rPr lang="en-US" sz="900" u="none" strike="noStrike" cap="none"/>
                        <a:t>0.935514</a:t>
                      </a:r>
                    </a:p>
                  </a:txBody>
                  <a:tcPr marL="57619" marR="57619" marT="57619" marB="57619"/>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5"/>
          <p:cNvSpPr txBox="1">
            <a:spLocks noGrp="1"/>
          </p:cNvSpPr>
          <p:nvPr>
            <p:ph type="title"/>
          </p:nvPr>
        </p:nvSpPr>
        <p:spPr>
          <a:xfrm>
            <a:off x="-780869" y="236526"/>
            <a:ext cx="6571200" cy="53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2"/>
              </a:buClr>
              <a:buSzPts val="2700"/>
              <a:buFont typeface="Century Gothic"/>
              <a:buNone/>
            </a:pPr>
            <a:r>
              <a:rPr lang="en-US" u="sng" dirty="0">
                <a:solidFill>
                  <a:schemeClr val="accent1"/>
                </a:solidFill>
                <a:latin typeface="+mn-lt"/>
              </a:rPr>
              <a:t>Putting model to the test!</a:t>
            </a:r>
            <a:endParaRPr sz="1200" u="sng" dirty="0">
              <a:solidFill>
                <a:schemeClr val="accent1"/>
              </a:solidFill>
              <a:latin typeface="+mn-lt"/>
            </a:endParaRPr>
          </a:p>
          <a:p>
            <a:pPr marL="0" lvl="0" indent="0" algn="ctr" rtl="0">
              <a:lnSpc>
                <a:spcPct val="100000"/>
              </a:lnSpc>
              <a:spcBef>
                <a:spcPts val="0"/>
              </a:spcBef>
              <a:spcAft>
                <a:spcPts val="0"/>
              </a:spcAft>
              <a:buClr>
                <a:schemeClr val="lt2"/>
              </a:buClr>
              <a:buSzPts val="2700"/>
              <a:buFont typeface="Century Gothic"/>
              <a:buNone/>
            </a:pPr>
            <a:endParaRPr dirty="0"/>
          </a:p>
        </p:txBody>
      </p:sp>
      <p:pic>
        <p:nvPicPr>
          <p:cNvPr id="595" name="Google Shape;595;p15"/>
          <p:cNvPicPr preferRelativeResize="0"/>
          <p:nvPr/>
        </p:nvPicPr>
        <p:blipFill rotWithShape="1">
          <a:blip r:embed="rId3">
            <a:alphaModFix/>
          </a:blip>
          <a:srcRect/>
          <a:stretch/>
        </p:blipFill>
        <p:spPr>
          <a:xfrm>
            <a:off x="2131125" y="1495475"/>
            <a:ext cx="4881750" cy="3051125"/>
          </a:xfrm>
          <a:prstGeom prst="rect">
            <a:avLst/>
          </a:prstGeom>
          <a:noFill/>
          <a:ln>
            <a:noFill/>
          </a:ln>
        </p:spPr>
      </p:pic>
      <p:sp>
        <p:nvSpPr>
          <p:cNvPr id="596" name="Google Shape;596;p15"/>
          <p:cNvSpPr txBox="1"/>
          <p:nvPr/>
        </p:nvSpPr>
        <p:spPr>
          <a:xfrm>
            <a:off x="1622869" y="4656474"/>
            <a:ext cx="6746400" cy="25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Try it yourself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2"/>
              </a:buClr>
              <a:buSzPts val="2800"/>
              <a:buFont typeface="Century Gothic"/>
              <a:buNone/>
            </a:pPr>
            <a:r>
              <a:rPr lang="en-US" b="1" dirty="0">
                <a:solidFill>
                  <a:schemeClr val="accent1"/>
                </a:solidFill>
                <a:latin typeface="+mn-lt"/>
              </a:rPr>
              <a:t>Results</a:t>
            </a:r>
            <a:endParaRPr sz="1200" b="1" dirty="0">
              <a:solidFill>
                <a:schemeClr val="accent1"/>
              </a:solidFill>
              <a:latin typeface="+mn-lt"/>
            </a:endParaRPr>
          </a:p>
          <a:p>
            <a:pPr marL="0" lvl="0" indent="0" algn="ctr" rtl="0">
              <a:lnSpc>
                <a:spcPct val="100000"/>
              </a:lnSpc>
              <a:spcBef>
                <a:spcPts val="0"/>
              </a:spcBef>
              <a:spcAft>
                <a:spcPts val="0"/>
              </a:spcAft>
              <a:buClr>
                <a:schemeClr val="lt2"/>
              </a:buClr>
              <a:buSzPts val="2800"/>
              <a:buFont typeface="Century Gothic"/>
              <a:buNone/>
            </a:pPr>
            <a:endParaRPr dirty="0"/>
          </a:p>
          <a:p>
            <a:pPr marL="0" lvl="0" indent="0" algn="ctr" rtl="0">
              <a:lnSpc>
                <a:spcPct val="100000"/>
              </a:lnSpc>
              <a:spcBef>
                <a:spcPts val="0"/>
              </a:spcBef>
              <a:spcAft>
                <a:spcPts val="0"/>
              </a:spcAft>
              <a:buClr>
                <a:schemeClr val="lt2"/>
              </a:buClr>
              <a:buSzPts val="2800"/>
              <a:buFont typeface="Century Gothic"/>
              <a:buNone/>
            </a:pPr>
            <a:endParaRPr dirty="0"/>
          </a:p>
        </p:txBody>
      </p:sp>
      <p:sp>
        <p:nvSpPr>
          <p:cNvPr id="602" name="Google Shape;602;p16"/>
          <p:cNvSpPr txBox="1">
            <a:spLocks noGrp="1"/>
          </p:cNvSpPr>
          <p:nvPr>
            <p:ph type="body" idx="1"/>
          </p:nvPr>
        </p:nvSpPr>
        <p:spPr>
          <a:xfrm>
            <a:off x="342975" y="1636569"/>
            <a:ext cx="3999900" cy="34164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1400"/>
              <a:buFont typeface="Arial" panose="020B0604020202020204" pitchFamily="34" charset="0"/>
              <a:buChar char="•"/>
            </a:pPr>
            <a:r>
              <a:rPr lang="en-US" dirty="0"/>
              <a:t>5/7 or 71%! :(</a:t>
            </a:r>
            <a:endParaRPr dirty="0"/>
          </a:p>
          <a:p>
            <a:pPr lvl="0" algn="l" rtl="0">
              <a:lnSpc>
                <a:spcPct val="100000"/>
              </a:lnSpc>
              <a:spcBef>
                <a:spcPts val="0"/>
              </a:spcBef>
              <a:spcAft>
                <a:spcPts val="0"/>
              </a:spcAft>
              <a:buSzPts val="1400"/>
              <a:buFont typeface="Arial" panose="020B0604020202020204" pitchFamily="34" charset="0"/>
              <a:buChar char="•"/>
            </a:pPr>
            <a:r>
              <a:rPr lang="en-US" dirty="0"/>
              <a:t>Need to broaden training data.</a:t>
            </a:r>
            <a:endParaRPr dirty="0"/>
          </a:p>
          <a:p>
            <a:pPr lvl="0" algn="l" rtl="0">
              <a:lnSpc>
                <a:spcPct val="100000"/>
              </a:lnSpc>
              <a:spcBef>
                <a:spcPts val="0"/>
              </a:spcBef>
              <a:spcAft>
                <a:spcPts val="0"/>
              </a:spcAft>
              <a:buSzPts val="1400"/>
              <a:buFont typeface="Arial" panose="020B0604020202020204" pitchFamily="34" charset="0"/>
              <a:buChar char="•"/>
            </a:pPr>
            <a:r>
              <a:rPr lang="en-US" dirty="0"/>
              <a:t>Stumped by sensationalist (but true) titles. </a:t>
            </a:r>
            <a:endParaRPr dirty="0"/>
          </a:p>
          <a:p>
            <a:pPr lvl="1" algn="l" rtl="0">
              <a:lnSpc>
                <a:spcPct val="100000"/>
              </a:lnSpc>
              <a:spcBef>
                <a:spcPts val="0"/>
              </a:spcBef>
              <a:spcAft>
                <a:spcPts val="0"/>
              </a:spcAft>
              <a:buSzPts val="1200"/>
              <a:buFont typeface="Arial" panose="020B0604020202020204" pitchFamily="34" charset="0"/>
              <a:buChar char="•"/>
            </a:pPr>
            <a:r>
              <a:rPr lang="en-US" dirty="0"/>
              <a:t>“A man who was revived from a drug overdose stole and crashed a police cruiser.”</a:t>
            </a:r>
            <a:endParaRPr dirty="0"/>
          </a:p>
          <a:p>
            <a:pPr lvl="1" algn="l" rtl="0">
              <a:lnSpc>
                <a:spcPct val="100000"/>
              </a:lnSpc>
              <a:spcBef>
                <a:spcPts val="0"/>
              </a:spcBef>
              <a:spcAft>
                <a:spcPts val="0"/>
              </a:spcAft>
              <a:buSzPts val="1200"/>
              <a:buFont typeface="Arial" panose="020B0604020202020204" pitchFamily="34" charset="0"/>
              <a:buChar char="•"/>
            </a:pPr>
            <a:r>
              <a:rPr lang="en-US" dirty="0"/>
              <a:t>“A woman found a man she didn't know in her apartment closet, wearing her clothes.”</a:t>
            </a:r>
            <a:endParaRPr dirty="0"/>
          </a:p>
          <a:p>
            <a:pPr lvl="0" algn="l" rtl="0">
              <a:lnSpc>
                <a:spcPct val="100000"/>
              </a:lnSpc>
              <a:spcBef>
                <a:spcPts val="0"/>
              </a:spcBef>
              <a:spcAft>
                <a:spcPts val="0"/>
              </a:spcAft>
              <a:buSzPts val="1400"/>
              <a:buFont typeface="Arial" panose="020B0604020202020204" pitchFamily="34" charset="0"/>
              <a:buChar char="•"/>
            </a:pPr>
            <a:r>
              <a:rPr lang="en-US" dirty="0"/>
              <a:t>However, was able to guess correctly when full articles/text were inputted (not just headlines).</a:t>
            </a:r>
            <a:endParaRPr dirty="0"/>
          </a:p>
          <a:p>
            <a:pPr marL="914400" lvl="0" indent="0" algn="l" rtl="0">
              <a:lnSpc>
                <a:spcPct val="100000"/>
              </a:lnSpc>
              <a:spcBef>
                <a:spcPts val="1600"/>
              </a:spcBef>
              <a:spcAft>
                <a:spcPts val="1600"/>
              </a:spcAft>
              <a:buSzPts val="1400"/>
              <a:buNone/>
            </a:pPr>
            <a:endParaRPr b="1" dirty="0"/>
          </a:p>
        </p:txBody>
      </p:sp>
      <p:pic>
        <p:nvPicPr>
          <p:cNvPr id="604" name="Google Shape;604;p16"/>
          <p:cNvPicPr preferRelativeResize="0"/>
          <p:nvPr/>
        </p:nvPicPr>
        <p:blipFill rotWithShape="1">
          <a:blip r:embed="rId3">
            <a:alphaModFix/>
          </a:blip>
          <a:srcRect/>
          <a:stretch/>
        </p:blipFill>
        <p:spPr>
          <a:xfrm>
            <a:off x="4506050" y="1776328"/>
            <a:ext cx="4404101" cy="2578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0"/>
        <p:cNvGrpSpPr/>
        <p:nvPr/>
      </p:nvGrpSpPr>
      <p:grpSpPr>
        <a:xfrm>
          <a:off x="0" y="0"/>
          <a:ext cx="0" cy="0"/>
          <a:chOff x="0" y="0"/>
          <a:chExt cx="0" cy="0"/>
        </a:xfrm>
      </p:grpSpPr>
      <p:sp>
        <p:nvSpPr>
          <p:cNvPr id="86" name="Rectangle 8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1" name="Google Shape;271;p3"/>
          <p:cNvSpPr txBox="1">
            <a:spLocks noGrp="1"/>
          </p:cNvSpPr>
          <p:nvPr>
            <p:ph type="title"/>
          </p:nvPr>
        </p:nvSpPr>
        <p:spPr>
          <a:xfrm>
            <a:off x="4570578" y="602216"/>
            <a:ext cx="3733482" cy="1090538"/>
          </a:xfrm>
          <a:prstGeom prst="rect">
            <a:avLst/>
          </a:prstGeom>
        </p:spPr>
        <p:txBody>
          <a:bodyPr spcFirstLastPara="1" lIns="91425" tIns="45700" rIns="91425" bIns="45700" anchorCtr="0">
            <a:normAutofit/>
          </a:bodyPr>
          <a:lstStyle/>
          <a:p>
            <a:pPr marL="0" lvl="0" indent="0" rtl="0">
              <a:spcBef>
                <a:spcPts val="0"/>
              </a:spcBef>
              <a:spcAft>
                <a:spcPts val="0"/>
              </a:spcAft>
              <a:buClr>
                <a:schemeClr val="lt2"/>
              </a:buClr>
              <a:buSzPts val="2700"/>
              <a:buFont typeface="Century Gothic"/>
              <a:buNone/>
            </a:pPr>
            <a:r>
              <a:rPr lang="en-US" sz="2800" dirty="0">
                <a:solidFill>
                  <a:srgbClr val="000000"/>
                </a:solidFill>
              </a:rPr>
              <a:t>Research On:</a:t>
            </a:r>
          </a:p>
        </p:txBody>
      </p:sp>
      <p:sp>
        <p:nvSpPr>
          <p:cNvPr id="9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3" name="Google Shape;273;p3"/>
          <p:cNvPicPr preferRelativeResize="0"/>
          <p:nvPr/>
        </p:nvPicPr>
        <p:blipFill rotWithShape="1">
          <a:blip r:embed="rId4">
            <a:alphaModFix/>
          </a:blip>
          <a:srcRect l="4458" r="-1" b="-1"/>
          <a:stretch/>
        </p:blipFill>
        <p:spPr>
          <a:xfrm>
            <a:off x="96534" y="672848"/>
            <a:ext cx="3628510" cy="3797803"/>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p:spPr>
      </p:pic>
      <p:sp>
        <p:nvSpPr>
          <p:cNvPr id="272" name="Google Shape;272;p3"/>
          <p:cNvSpPr txBox="1">
            <a:spLocks noGrp="1"/>
          </p:cNvSpPr>
          <p:nvPr>
            <p:ph idx="1"/>
          </p:nvPr>
        </p:nvSpPr>
        <p:spPr>
          <a:xfrm>
            <a:off x="4211157" y="1339183"/>
            <a:ext cx="3733184" cy="2729467"/>
          </a:xfrm>
          <a:prstGeom prst="rect">
            <a:avLst/>
          </a:prstGeom>
        </p:spPr>
        <p:txBody>
          <a:bodyPr spcFirstLastPara="1" lIns="91425" tIns="45700" rIns="91425" bIns="45700" anchor="ctr" anchorCtr="0">
            <a:normAutofit/>
          </a:bodyPr>
          <a:lstStyle/>
          <a:p>
            <a:pPr marL="257175" lvl="0" indent="-191135" rtl="0">
              <a:spcBef>
                <a:spcPts val="750"/>
              </a:spcBef>
              <a:spcAft>
                <a:spcPts val="0"/>
              </a:spcAft>
              <a:buSzPts val="1040"/>
              <a:buNone/>
            </a:pPr>
            <a:endParaRPr lang="en-US" sz="1300" dirty="0">
              <a:solidFill>
                <a:srgbClr val="000000"/>
              </a:solidFill>
            </a:endParaRPr>
          </a:p>
          <a:p>
            <a:pPr marL="257175" lvl="0" indent="-257175" rtl="0">
              <a:spcBef>
                <a:spcPts val="750"/>
              </a:spcBef>
              <a:spcAft>
                <a:spcPts val="0"/>
              </a:spcAft>
              <a:buSzPts val="1040"/>
              <a:buChar char="►"/>
            </a:pPr>
            <a:r>
              <a:rPr lang="en-US" sz="1300" dirty="0">
                <a:solidFill>
                  <a:srgbClr val="000000"/>
                </a:solidFill>
              </a:rPr>
              <a:t>What are simple text-based trends in the data that identify an article as fake vs. real?</a:t>
            </a:r>
          </a:p>
          <a:p>
            <a:pPr marL="257175" lvl="0" indent="-257175" rtl="0">
              <a:spcBef>
                <a:spcPts val="750"/>
              </a:spcBef>
              <a:spcAft>
                <a:spcPts val="0"/>
              </a:spcAft>
              <a:buSzPts val="1040"/>
              <a:buChar char="►"/>
            </a:pPr>
            <a:r>
              <a:rPr lang="en-US" sz="1300" dirty="0">
                <a:solidFill>
                  <a:srgbClr val="000000"/>
                </a:solidFill>
              </a:rPr>
              <a:t>Can we use machine learning to correctly classify whether an article is fake vs real via </a:t>
            </a:r>
            <a:r>
              <a:rPr lang="en-US" sz="1300" b="1" dirty="0">
                <a:solidFill>
                  <a:srgbClr val="000000"/>
                </a:solidFill>
              </a:rPr>
              <a:t>its text</a:t>
            </a:r>
            <a:r>
              <a:rPr lang="en-US" sz="1300" dirty="0">
                <a:solidFill>
                  <a:srgbClr val="000000"/>
                </a:solidFill>
              </a:rPr>
              <a:t>?</a:t>
            </a:r>
          </a:p>
          <a:p>
            <a:pPr marL="257175" lvl="0" indent="-257175" rtl="0">
              <a:spcBef>
                <a:spcPts val="750"/>
              </a:spcBef>
              <a:spcAft>
                <a:spcPts val="0"/>
              </a:spcAft>
              <a:buSzPts val="1040"/>
              <a:buChar char="►"/>
            </a:pPr>
            <a:r>
              <a:rPr lang="en-US" sz="1300" dirty="0">
                <a:solidFill>
                  <a:srgbClr val="000000"/>
                </a:solidFill>
              </a:rPr>
              <a:t>What is the polarity and subjectivity of the articles labeled fake vs real? Which is a better predictor of fake vs real news? </a:t>
            </a:r>
          </a:p>
          <a:p>
            <a:pPr marL="257175" lvl="0" indent="-257175" rtl="0">
              <a:spcBef>
                <a:spcPts val="750"/>
              </a:spcBef>
              <a:spcAft>
                <a:spcPts val="0"/>
              </a:spcAft>
              <a:buSzPts val="1040"/>
              <a:buChar char="►"/>
            </a:pPr>
            <a:r>
              <a:rPr lang="en-US" sz="1300" dirty="0">
                <a:solidFill>
                  <a:srgbClr val="000000"/>
                </a:solidFill>
              </a:rPr>
              <a:t>Overall, what implications can NLP and ML have on our society and how we ingest information?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2"/>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5139928"/>
            <a:chOff x="-417513" y="0"/>
            <a:chExt cx="12584114" cy="6853238"/>
          </a:xfrm>
        </p:grpSpPr>
        <p:sp>
          <p:nvSpPr>
            <p:cNvPr id="76"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8" name="Group 97">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274691"/>
            <a:ext cx="2755857" cy="2602816"/>
            <a:chOff x="697883" y="1816768"/>
            <a:chExt cx="3674476" cy="3470421"/>
          </a:xfrm>
        </p:grpSpPr>
        <p:sp>
          <p:nvSpPr>
            <p:cNvPr id="99" name="Rectangle 98">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43" name="Google Shape;643;g8da37f7518_3_11"/>
          <p:cNvSpPr txBox="1">
            <a:spLocks noGrp="1"/>
          </p:cNvSpPr>
          <p:nvPr>
            <p:ph type="title"/>
          </p:nvPr>
        </p:nvSpPr>
        <p:spPr>
          <a:xfrm>
            <a:off x="678657" y="1811491"/>
            <a:ext cx="2588798" cy="1799902"/>
          </a:xfrm>
          <a:prstGeom prst="rect">
            <a:avLst/>
          </a:prstGeom>
        </p:spPr>
        <p:txBody>
          <a:bodyPr spcFirstLastPara="1" lIns="91425" tIns="45700" rIns="91425" bIns="45700" anchorCtr="0">
            <a:normAutofit/>
          </a:bodyPr>
          <a:lstStyle/>
          <a:p>
            <a:pPr marL="0" lvl="0" indent="0" algn="ctr" rtl="0">
              <a:spcBef>
                <a:spcPts val="0"/>
              </a:spcBef>
              <a:spcAft>
                <a:spcPts val="0"/>
              </a:spcAft>
              <a:buNone/>
            </a:pPr>
            <a:r>
              <a:rPr lang="en-US" sz="3000" b="1" dirty="0">
                <a:solidFill>
                  <a:schemeClr val="bg2"/>
                </a:solidFill>
                <a:latin typeface="+mn-lt"/>
              </a:rPr>
              <a:t>Conclusion</a:t>
            </a:r>
          </a:p>
        </p:txBody>
      </p:sp>
      <p:sp>
        <p:nvSpPr>
          <p:cNvPr id="644" name="Google Shape;644;g8da37f7518_3_11"/>
          <p:cNvSpPr txBox="1">
            <a:spLocks noGrp="1"/>
          </p:cNvSpPr>
          <p:nvPr>
            <p:ph idx="1"/>
          </p:nvPr>
        </p:nvSpPr>
        <p:spPr>
          <a:xfrm>
            <a:off x="3840480" y="603504"/>
            <a:ext cx="4711446" cy="3936492"/>
          </a:xfrm>
          <a:prstGeom prst="rect">
            <a:avLst/>
          </a:prstGeom>
        </p:spPr>
        <p:txBody>
          <a:bodyPr spcFirstLastPara="1" lIns="91425" tIns="45700" rIns="91425" bIns="45700" anchor="ctr" anchorCtr="0">
            <a:normAutofit/>
          </a:bodyPr>
          <a:lstStyle/>
          <a:p>
            <a:pPr marL="308610" lvl="0" rtl="0">
              <a:spcBef>
                <a:spcPts val="750"/>
              </a:spcBef>
              <a:spcAft>
                <a:spcPts val="0"/>
              </a:spcAft>
              <a:buSzPts val="1440"/>
            </a:pPr>
            <a:r>
              <a:rPr lang="en-US" sz="1200" b="1" dirty="0"/>
              <a:t>What are simple trends in the data that identify an article as fake vs. real?</a:t>
            </a:r>
          </a:p>
          <a:p>
            <a:pPr marL="765810" lvl="1" rtl="0">
              <a:spcBef>
                <a:spcPts val="0"/>
              </a:spcBef>
              <a:spcAft>
                <a:spcPts val="0"/>
              </a:spcAft>
              <a:buSzPts val="1440"/>
            </a:pPr>
            <a:r>
              <a:rPr lang="en-US" sz="1200" dirty="0"/>
              <a:t>Fake news articles tend to be longer!</a:t>
            </a:r>
          </a:p>
          <a:p>
            <a:pPr marL="765810" lvl="1" rtl="0">
              <a:spcBef>
                <a:spcPts val="0"/>
              </a:spcBef>
              <a:spcAft>
                <a:spcPts val="0"/>
              </a:spcAft>
              <a:buSzPts val="1440"/>
            </a:pPr>
            <a:r>
              <a:rPr lang="en-US" sz="1200" dirty="0"/>
              <a:t>Fake news articles contain more names/nouns, while real news articles contains more dates and locations.</a:t>
            </a:r>
          </a:p>
          <a:p>
            <a:pPr marL="308610" lvl="0" rtl="0">
              <a:spcBef>
                <a:spcPts val="0"/>
              </a:spcBef>
              <a:spcAft>
                <a:spcPts val="0"/>
              </a:spcAft>
              <a:buSzPts val="1440"/>
            </a:pPr>
            <a:r>
              <a:rPr lang="en-US" sz="1200" b="1" dirty="0"/>
              <a:t>What is the polarity and subjectivity of the articles labeled fake vs real?</a:t>
            </a:r>
          </a:p>
          <a:p>
            <a:pPr marL="765810" lvl="1" rtl="0">
              <a:spcBef>
                <a:spcPts val="0"/>
              </a:spcBef>
              <a:spcAft>
                <a:spcPts val="0"/>
              </a:spcAft>
              <a:buSzPts val="1440"/>
            </a:pPr>
            <a:r>
              <a:rPr lang="en-US" sz="1200" dirty="0"/>
              <a:t>Less differences in median or mean polarity, though more spread in the data for fake news.</a:t>
            </a:r>
          </a:p>
          <a:p>
            <a:pPr marL="765810" lvl="1" rtl="0">
              <a:spcBef>
                <a:spcPts val="0"/>
              </a:spcBef>
              <a:spcAft>
                <a:spcPts val="0"/>
              </a:spcAft>
              <a:buSzPts val="1440"/>
            </a:pPr>
            <a:r>
              <a:rPr lang="en-US" sz="1200" dirty="0"/>
              <a:t>Fake news articles have higher subjectivity scores.</a:t>
            </a:r>
          </a:p>
          <a:p>
            <a:pPr marL="308610" lvl="0" rtl="0">
              <a:spcBef>
                <a:spcPts val="0"/>
              </a:spcBef>
              <a:spcAft>
                <a:spcPts val="0"/>
              </a:spcAft>
              <a:buSzPts val="1440"/>
            </a:pPr>
            <a:r>
              <a:rPr lang="en-US" sz="1200" b="1" dirty="0"/>
              <a:t>Can we use machine learning to correctly classify whether an article is fake vs real? </a:t>
            </a:r>
          </a:p>
          <a:p>
            <a:pPr marL="765810" lvl="1" rtl="0">
              <a:spcBef>
                <a:spcPts val="0"/>
              </a:spcBef>
              <a:spcAft>
                <a:spcPts val="0"/>
              </a:spcAft>
              <a:buSzPts val="1440"/>
            </a:pPr>
            <a:r>
              <a:rPr lang="en-US" sz="1200" dirty="0"/>
              <a:t>Yes! However, there are a wide variety of news articles beyond the subjects analyzed in this dataset. Need to broaden training dataset and explore relationship between words.</a:t>
            </a:r>
          </a:p>
          <a:p>
            <a:pPr marL="765810" lvl="1" rtl="0">
              <a:spcBef>
                <a:spcPts val="0"/>
              </a:spcBef>
              <a:spcAft>
                <a:spcPts val="0"/>
              </a:spcAft>
              <a:buSzPts val="1440"/>
            </a:pPr>
            <a:r>
              <a:rPr lang="en-US" sz="1200" dirty="0"/>
              <a:t>Also, examine </a:t>
            </a:r>
            <a:r>
              <a:rPr lang="en-US" sz="1200" b="1" dirty="0"/>
              <a:t>subjectivity</a:t>
            </a:r>
            <a:r>
              <a:rPr lang="en-US" sz="1200" dirty="0"/>
              <a:t> as a predictor in next iteration.</a:t>
            </a:r>
          </a:p>
          <a:p>
            <a:pPr marL="308610" lvl="0" rtl="0">
              <a:spcBef>
                <a:spcPts val="0"/>
              </a:spcBef>
              <a:spcAft>
                <a:spcPts val="0"/>
              </a:spcAft>
              <a:buSzPts val="1440"/>
            </a:pPr>
            <a:r>
              <a:rPr lang="en-US" sz="1200" b="1" dirty="0"/>
              <a:t>Overall, what implications can NLP and ML have on our society and how we ingest information?</a:t>
            </a:r>
          </a:p>
          <a:p>
            <a:pPr marL="765810" lvl="1" rtl="0">
              <a:spcBef>
                <a:spcPts val="0"/>
              </a:spcBef>
              <a:spcAft>
                <a:spcPts val="0"/>
              </a:spcAft>
              <a:buSzPts val="1440"/>
            </a:pPr>
            <a:r>
              <a:rPr lang="en-US" sz="1200" dirty="0"/>
              <a:t>Yes! Information overload + Multiple Sources (News Agencies, Google, Facebook, Twitter…) = </a:t>
            </a:r>
            <a:r>
              <a:rPr lang="en-US" sz="1200" u="sng" dirty="0"/>
              <a:t>Need automated solutions. </a:t>
            </a:r>
          </a:p>
          <a:p>
            <a:pPr marL="0" lvl="0" indent="0" rtl="0">
              <a:spcBef>
                <a:spcPts val="750"/>
              </a:spcBef>
              <a:spcAft>
                <a:spcPts val="0"/>
              </a:spcAft>
              <a:buNone/>
            </a:pPr>
            <a:endParaRPr lang="en-US" sz="1200" u="sng"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8"/>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3" name="Group 8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84" name="Freeform: Shape 8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49" name="Google Shape;649;p47"/>
          <p:cNvSpPr txBox="1">
            <a:spLocks noGrp="1"/>
          </p:cNvSpPr>
          <p:nvPr>
            <p:ph type="title"/>
          </p:nvPr>
        </p:nvSpPr>
        <p:spPr>
          <a:xfrm>
            <a:off x="480060" y="932259"/>
            <a:ext cx="2891790" cy="3278981"/>
          </a:xfrm>
          <a:prstGeom prst="rect">
            <a:avLst/>
          </a:prstGeom>
        </p:spPr>
        <p:txBody>
          <a:bodyPr spcFirstLastPara="1" lIns="91425" tIns="45700" rIns="91425" bIns="45700" anchorCtr="0">
            <a:normAutofit/>
          </a:bodyPr>
          <a:lstStyle/>
          <a:p>
            <a:pPr marL="137160" lvl="0">
              <a:spcBef>
                <a:spcPts val="750"/>
              </a:spcBef>
              <a:buSzPts val="1440"/>
            </a:pPr>
            <a:r>
              <a:rPr lang="en-US" sz="2700" dirty="0">
                <a:solidFill>
                  <a:schemeClr val="tx2"/>
                </a:solidFill>
              </a:rPr>
              <a:t>Conclusion (Non-Data Science)</a:t>
            </a:r>
            <a:br>
              <a:rPr lang="en-US" sz="2700" dirty="0">
                <a:solidFill>
                  <a:schemeClr val="tx2"/>
                </a:solidFill>
              </a:rPr>
            </a:br>
            <a:br>
              <a:rPr lang="en-US" sz="2700" dirty="0">
                <a:solidFill>
                  <a:schemeClr val="tx2"/>
                </a:solidFill>
              </a:rPr>
            </a:br>
            <a:r>
              <a:rPr lang="en-US" sz="1600" b="1" i="0" dirty="0">
                <a:solidFill>
                  <a:schemeClr val="tx2"/>
                </a:solidFill>
                <a:ea typeface="Arial"/>
                <a:cs typeface="Arial"/>
                <a:sym typeface="Arial"/>
              </a:rPr>
              <a:t>When all else fails, Google the headline of the article and see if there are results indicating it’s a fake </a:t>
            </a:r>
            <a:r>
              <a:rPr lang="en-US" sz="1600" b="1" dirty="0">
                <a:solidFill>
                  <a:schemeClr val="tx2"/>
                </a:solidFill>
                <a:ea typeface="Arial"/>
                <a:cs typeface="Arial"/>
                <a:sym typeface="Arial"/>
              </a:rPr>
              <a:t>news article ;)</a:t>
            </a:r>
            <a:br>
              <a:rPr lang="en-US" sz="1600" b="1" i="0" dirty="0">
                <a:solidFill>
                  <a:schemeClr val="tx2"/>
                </a:solidFill>
                <a:ea typeface="Arial"/>
                <a:cs typeface="Arial"/>
                <a:sym typeface="Arial"/>
              </a:rPr>
            </a:br>
            <a:br>
              <a:rPr lang="en-US" sz="1600" b="0" i="0" dirty="0">
                <a:solidFill>
                  <a:schemeClr val="tx2"/>
                </a:solidFill>
                <a:ea typeface="Arial"/>
                <a:cs typeface="Arial"/>
                <a:sym typeface="Arial"/>
              </a:rPr>
            </a:br>
            <a:endParaRPr lang="en-US" sz="1600" dirty="0">
              <a:solidFill>
                <a:schemeClr val="tx2"/>
              </a:solidFill>
            </a:endParaRPr>
          </a:p>
        </p:txBody>
      </p:sp>
      <p:sp>
        <p:nvSpPr>
          <p:cNvPr id="650" name="Google Shape;650;p47"/>
          <p:cNvSpPr txBox="1">
            <a:spLocks noGrp="1"/>
          </p:cNvSpPr>
          <p:nvPr>
            <p:ph idx="1"/>
          </p:nvPr>
        </p:nvSpPr>
        <p:spPr>
          <a:xfrm>
            <a:off x="4629150" y="603504"/>
            <a:ext cx="3915918" cy="3922776"/>
          </a:xfrm>
          <a:prstGeom prst="rect">
            <a:avLst/>
          </a:prstGeom>
        </p:spPr>
        <p:txBody>
          <a:bodyPr spcFirstLastPara="1" lIns="91425" tIns="45700" rIns="91425" bIns="45700" anchor="ctr" anchorCtr="0">
            <a:normAutofit/>
          </a:bodyPr>
          <a:lstStyle/>
          <a:p>
            <a:pPr marL="457200" lvl="0" indent="-320040" rtl="0">
              <a:spcBef>
                <a:spcPts val="750"/>
              </a:spcBef>
              <a:spcAft>
                <a:spcPts val="0"/>
              </a:spcAft>
              <a:buSzPts val="1440"/>
              <a:buChar char="►"/>
            </a:pPr>
            <a:r>
              <a:rPr lang="en-US" sz="1000" dirty="0">
                <a:solidFill>
                  <a:schemeClr val="tx2"/>
                </a:solidFill>
              </a:rPr>
              <a:t>The CRAAP Test  - In … of a world run thru algorithms to detect fake news and label as fake, you can use this guide to help differentiate.</a:t>
            </a:r>
          </a:p>
          <a:p>
            <a:pPr marL="137160" lvl="0" indent="0" rtl="0">
              <a:spcBef>
                <a:spcPts val="750"/>
              </a:spcBef>
              <a:spcAft>
                <a:spcPts val="0"/>
              </a:spcAft>
              <a:buSzPts val="1440"/>
              <a:buNone/>
            </a:pPr>
            <a:r>
              <a:rPr lang="en-US" sz="1000" b="1" i="0" dirty="0">
                <a:solidFill>
                  <a:schemeClr val="tx2"/>
                </a:solidFill>
                <a:latin typeface="Arial"/>
                <a:ea typeface="Arial"/>
                <a:cs typeface="Arial"/>
                <a:sym typeface="Arial"/>
              </a:rPr>
              <a:t>CRAAP</a:t>
            </a:r>
            <a:r>
              <a:rPr lang="en-US" sz="1000" b="0" i="0" dirty="0">
                <a:solidFill>
                  <a:schemeClr val="tx2"/>
                </a:solidFill>
                <a:latin typeface="Arial"/>
                <a:ea typeface="Arial"/>
                <a:cs typeface="Arial"/>
                <a:sym typeface="Arial"/>
              </a:rPr>
              <a:t> test is an acronym that stands for a series of questions you should ask yourself whenever you encounter a different information source to test its reliability.</a:t>
            </a:r>
            <a:endParaRPr lang="en-US" sz="1000" dirty="0">
              <a:solidFill>
                <a:schemeClr val="tx2"/>
              </a:solidFill>
            </a:endParaRPr>
          </a:p>
          <a:p>
            <a:pPr marL="651510" lvl="1">
              <a:buSzPts val="1440"/>
            </a:pPr>
            <a:r>
              <a:rPr lang="en-US" sz="700" b="1" i="0" dirty="0">
                <a:solidFill>
                  <a:schemeClr val="tx2"/>
                </a:solidFill>
                <a:latin typeface="Arial"/>
                <a:ea typeface="Arial"/>
                <a:cs typeface="Arial"/>
                <a:sym typeface="Arial"/>
              </a:rPr>
              <a:t>Currency: </a:t>
            </a:r>
            <a:r>
              <a:rPr lang="en-US" sz="700" i="0" dirty="0">
                <a:solidFill>
                  <a:schemeClr val="tx2"/>
                </a:solidFill>
                <a:latin typeface="Arial"/>
                <a:ea typeface="Arial"/>
                <a:cs typeface="Arial"/>
                <a:sym typeface="Arial"/>
              </a:rPr>
              <a:t>Is the information out of date for what you are researching?</a:t>
            </a:r>
            <a:endParaRPr lang="en-US" sz="700" dirty="0">
              <a:solidFill>
                <a:schemeClr val="tx2"/>
              </a:solidFill>
            </a:endParaRPr>
          </a:p>
          <a:p>
            <a:pPr marL="651510" lvl="1">
              <a:buSzPts val="1440"/>
            </a:pPr>
            <a:r>
              <a:rPr lang="en-US" sz="700" b="1" i="0" dirty="0">
                <a:solidFill>
                  <a:schemeClr val="tx2"/>
                </a:solidFill>
                <a:latin typeface="Arial"/>
                <a:ea typeface="Arial"/>
                <a:cs typeface="Arial"/>
                <a:sym typeface="Arial"/>
              </a:rPr>
              <a:t>Relevance: </a:t>
            </a:r>
            <a:r>
              <a:rPr lang="en-US" sz="700" i="0" dirty="0">
                <a:solidFill>
                  <a:schemeClr val="tx2"/>
                </a:solidFill>
                <a:latin typeface="Arial"/>
                <a:ea typeface="Arial"/>
                <a:cs typeface="Arial"/>
                <a:sym typeface="Arial"/>
              </a:rPr>
              <a:t>Is the information relevant to what you are looking for. </a:t>
            </a:r>
            <a:endParaRPr lang="en-US" sz="700" dirty="0">
              <a:solidFill>
                <a:schemeClr val="tx2"/>
              </a:solidFill>
            </a:endParaRPr>
          </a:p>
          <a:p>
            <a:pPr marL="651510" lvl="1">
              <a:buSzPts val="1440"/>
            </a:pPr>
            <a:r>
              <a:rPr lang="en-US" sz="700" b="1" i="0" dirty="0">
                <a:solidFill>
                  <a:schemeClr val="tx2"/>
                </a:solidFill>
                <a:latin typeface="Arial"/>
                <a:ea typeface="Arial"/>
                <a:cs typeface="Arial"/>
                <a:sym typeface="Arial"/>
              </a:rPr>
              <a:t>Authority:</a:t>
            </a:r>
            <a:r>
              <a:rPr lang="en-US" sz="700" dirty="0">
                <a:solidFill>
                  <a:schemeClr val="tx2"/>
                </a:solidFill>
                <a:latin typeface="Arial"/>
                <a:ea typeface="Arial"/>
                <a:cs typeface="Arial"/>
                <a:sym typeface="Arial"/>
              </a:rPr>
              <a:t> Are the authors of the information source a qualified authority.  Example searching for coronavirus , read article by epidemiologists.</a:t>
            </a:r>
            <a:endParaRPr lang="en-US" sz="700" dirty="0">
              <a:solidFill>
                <a:schemeClr val="tx2"/>
              </a:solidFill>
            </a:endParaRPr>
          </a:p>
          <a:p>
            <a:pPr marL="651510" lvl="1">
              <a:buSzPts val="1440"/>
            </a:pPr>
            <a:r>
              <a:rPr lang="en-US" sz="700" b="1" i="0" dirty="0">
                <a:solidFill>
                  <a:schemeClr val="tx2"/>
                </a:solidFill>
                <a:latin typeface="Arial"/>
                <a:ea typeface="Arial"/>
                <a:cs typeface="Arial"/>
                <a:sym typeface="Arial"/>
              </a:rPr>
              <a:t>Accuracy: </a:t>
            </a:r>
            <a:r>
              <a:rPr lang="en-US" sz="700" i="0" dirty="0">
                <a:solidFill>
                  <a:schemeClr val="tx2"/>
                </a:solidFill>
                <a:latin typeface="Arial"/>
                <a:ea typeface="Arial"/>
                <a:cs typeface="Arial"/>
                <a:sym typeface="Arial"/>
              </a:rPr>
              <a:t>Do the facts come from a reputable source?</a:t>
            </a:r>
            <a:endParaRPr lang="en-US" sz="700" dirty="0">
              <a:solidFill>
                <a:schemeClr val="tx2"/>
              </a:solidFill>
            </a:endParaRPr>
          </a:p>
          <a:p>
            <a:pPr marL="651510" lvl="1">
              <a:buSzPts val="1440"/>
            </a:pPr>
            <a:r>
              <a:rPr lang="en-US" sz="700" b="1" i="0" dirty="0">
                <a:solidFill>
                  <a:schemeClr val="tx2"/>
                </a:solidFill>
                <a:latin typeface="Arial"/>
                <a:ea typeface="Arial"/>
                <a:cs typeface="Arial"/>
                <a:sym typeface="Arial"/>
              </a:rPr>
              <a:t>Purpose:  </a:t>
            </a:r>
            <a:r>
              <a:rPr lang="en-US" sz="700" i="0" dirty="0">
                <a:solidFill>
                  <a:schemeClr val="tx2"/>
                </a:solidFill>
                <a:latin typeface="Arial"/>
                <a:ea typeface="Arial"/>
                <a:cs typeface="Arial"/>
                <a:sym typeface="Arial"/>
              </a:rPr>
              <a:t>What is the purpose of the article?  Is it to present the news or an opinion, or entertain?</a:t>
            </a:r>
            <a:endParaRPr lang="en-US" sz="700" dirty="0">
              <a:solidFill>
                <a:schemeClr val="tx2"/>
              </a:solidFill>
            </a:endParaRPr>
          </a:p>
          <a:p>
            <a:pPr marL="137160" lvl="0" indent="0" rtl="0">
              <a:spcBef>
                <a:spcPts val="750"/>
              </a:spcBef>
              <a:spcAft>
                <a:spcPts val="0"/>
              </a:spcAft>
              <a:buSzPts val="1440"/>
              <a:buNone/>
            </a:pPr>
            <a:endParaRPr lang="en-US" sz="1000" dirty="0">
              <a:solidFill>
                <a:schemeClr val="tx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54"/>
        <p:cNvGrpSpPr/>
        <p:nvPr/>
      </p:nvGrpSpPr>
      <p:grpSpPr>
        <a:xfrm>
          <a:off x="0" y="0"/>
          <a:ext cx="0" cy="0"/>
          <a:chOff x="0" y="0"/>
          <a:chExt cx="0" cy="0"/>
        </a:xfrm>
      </p:grpSpPr>
      <p:sp>
        <p:nvSpPr>
          <p:cNvPr id="657" name="Google Shape;657;g8dc0cfde70_1_6"/>
          <p:cNvSpPr/>
          <p:nvPr/>
        </p:nvSpPr>
        <p:spPr>
          <a:xfrm>
            <a:off x="1419152" y="1813795"/>
            <a:ext cx="6619204" cy="1039950"/>
          </a:xfrm>
          <a:prstGeom prst="rect">
            <a:avLst/>
          </a:prstGeom>
          <a:noFill/>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accent1"/>
                </a:solidFill>
                <a:latin typeface="Comic Sans MS" panose="030F0902030302020204" pitchFamily="66" charset="0"/>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7"/>
                                        </p:tgtEl>
                                        <p:attrNameLst>
                                          <p:attrName>style.visibility</p:attrName>
                                        </p:attrNameLst>
                                      </p:cBhvr>
                                      <p:to>
                                        <p:strVal val="visible"/>
                                      </p:to>
                                    </p:set>
                                    <p:animEffect transition="in" filter="fade">
                                      <p:cBhvr>
                                        <p:cTn id="12" dur="1000"/>
                                        <p:tgtEl>
                                          <p:spTgt spid="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7"/>
                                        </p:tgtEl>
                                        <p:attrNameLst>
                                          <p:attrName>style.visibility</p:attrName>
                                        </p:attrNameLst>
                                      </p:cBhvr>
                                      <p:to>
                                        <p:strVal val="visible"/>
                                      </p:to>
                                    </p:set>
                                    <p:animEffect transition="in" filter="fade">
                                      <p:cBhvr>
                                        <p:cTn id="17" dur="10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sp>
        <p:nvSpPr>
          <p:cNvPr id="92" name="Rectangle 9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Google Shape;278;p2"/>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defTabSz="914400">
              <a:lnSpc>
                <a:spcPct val="90000"/>
              </a:lnSpc>
              <a:spcBef>
                <a:spcPct val="0"/>
              </a:spcBef>
              <a:spcAft>
                <a:spcPts val="0"/>
              </a:spcAft>
              <a:buClr>
                <a:schemeClr val="lt2"/>
              </a:buClr>
              <a:buSzPts val="2800"/>
            </a:pPr>
            <a:r>
              <a:rPr lang="en-US" sz="4400" kern="1200" dirty="0">
                <a:solidFill>
                  <a:schemeClr val="accent1"/>
                </a:solidFill>
                <a:latin typeface="+mj-lt"/>
                <a:ea typeface="+mj-ea"/>
                <a:cs typeface="+mj-cs"/>
              </a:rPr>
              <a:t>Dataset</a:t>
            </a:r>
          </a:p>
        </p:txBody>
      </p:sp>
      <p:cxnSp>
        <p:nvCxnSpPr>
          <p:cNvPr id="94" name="Straight Connector 9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9" name="Google Shape;279;p2"/>
          <p:cNvSpPr txBox="1">
            <a:spLocks noGrp="1"/>
          </p:cNvSpPr>
          <p:nvPr>
            <p:ph type="body" idx="1"/>
          </p:nvPr>
        </p:nvSpPr>
        <p:spPr>
          <a:xfrm>
            <a:off x="3732023" y="722907"/>
            <a:ext cx="4783327" cy="3697685"/>
          </a:xfrm>
          <a:prstGeom prst="rect">
            <a:avLst/>
          </a:prstGeom>
        </p:spPr>
        <p:txBody>
          <a:bodyPr spcFirstLastPara="1" vert="horz" lIns="91440" tIns="45720" rIns="91440" bIns="45720" rtlCol="0" anchor="ctr" anchorCtr="0">
            <a:normAutofit/>
          </a:bodyPr>
          <a:lstStyle/>
          <a:p>
            <a:pPr marL="457200" lvl="0" indent="-228600" defTabSz="914400">
              <a:lnSpc>
                <a:spcPct val="90000"/>
              </a:lnSpc>
              <a:spcBef>
                <a:spcPts val="0"/>
              </a:spcBef>
              <a:spcAft>
                <a:spcPts val="600"/>
              </a:spcAft>
              <a:buSzPts val="1800"/>
              <a:buFont typeface="Arial" panose="020B0604020202020204" pitchFamily="34" charset="0"/>
              <a:buChar char="•"/>
            </a:pPr>
            <a:r>
              <a:rPr lang="en-US" sz="1500" b="1" dirty="0">
                <a:sym typeface="Century Schoolbook"/>
              </a:rPr>
              <a:t>Data is news articles from ISOT Fake News Dataset.</a:t>
            </a:r>
          </a:p>
          <a:p>
            <a:pPr marL="457200" lvl="0" indent="-228600" defTabSz="914400">
              <a:lnSpc>
                <a:spcPct val="90000"/>
              </a:lnSpc>
              <a:spcBef>
                <a:spcPts val="0"/>
              </a:spcBef>
              <a:spcAft>
                <a:spcPts val="600"/>
              </a:spcAft>
              <a:buSzPts val="1800"/>
              <a:buFont typeface="Arial" panose="020B0604020202020204" pitchFamily="34" charset="0"/>
              <a:buChar char="•"/>
            </a:pPr>
            <a:r>
              <a:rPr lang="en-US" sz="1500" b="1" dirty="0">
                <a:sym typeface="Century Schoolbook"/>
              </a:rPr>
              <a:t>The truthful articles were obtained by crawling articles from </a:t>
            </a:r>
            <a:r>
              <a:rPr lang="en-US" sz="1500" b="1" dirty="0" err="1">
                <a:sym typeface="Century Schoolbook"/>
              </a:rPr>
              <a:t>Reuters.com</a:t>
            </a:r>
            <a:r>
              <a:rPr lang="en-US" sz="1500" b="1" dirty="0">
                <a:sym typeface="Century Schoolbook"/>
              </a:rPr>
              <a:t> (News website).  The fake news articles were flagged by </a:t>
            </a:r>
            <a:r>
              <a:rPr lang="en-US" sz="1500" b="1" dirty="0" err="1">
                <a:sym typeface="Century Schoolbook"/>
              </a:rPr>
              <a:t>Politifact</a:t>
            </a:r>
            <a:r>
              <a:rPr lang="en-US" sz="1500" b="1" dirty="0">
                <a:sym typeface="Century Schoolbook"/>
              </a:rPr>
              <a:t> (a fact-checking organization in the USA) and Wikipedia.</a:t>
            </a:r>
          </a:p>
          <a:p>
            <a:pPr marL="457200" lvl="0" indent="-228600" defTabSz="914400">
              <a:lnSpc>
                <a:spcPct val="90000"/>
              </a:lnSpc>
              <a:spcBef>
                <a:spcPts val="0"/>
              </a:spcBef>
              <a:spcAft>
                <a:spcPts val="600"/>
              </a:spcAft>
              <a:buSzPts val="1800"/>
              <a:buFont typeface="Arial" panose="020B0604020202020204" pitchFamily="34" charset="0"/>
              <a:buChar char="•"/>
            </a:pPr>
            <a:r>
              <a:rPr lang="en-US" sz="1500" b="1" dirty="0">
                <a:sym typeface="Century Schoolbook"/>
              </a:rPr>
              <a:t>Python code utilizing machine learning algorithms to detect fake news</a:t>
            </a:r>
            <a:endParaRPr lang="en-US" sz="1500" dirty="0"/>
          </a:p>
          <a:p>
            <a:pPr marL="457200" lvl="0" indent="-228600" defTabSz="914400">
              <a:lnSpc>
                <a:spcPct val="90000"/>
              </a:lnSpc>
              <a:spcBef>
                <a:spcPts val="0"/>
              </a:spcBef>
              <a:spcAft>
                <a:spcPts val="600"/>
              </a:spcAft>
              <a:buSzPts val="1800"/>
              <a:buFont typeface="Arial" panose="020B0604020202020204" pitchFamily="34" charset="0"/>
              <a:buChar char="•"/>
            </a:pPr>
            <a:r>
              <a:rPr lang="en-US" sz="1500" b="1" dirty="0">
                <a:sym typeface="Century Schoolbook"/>
              </a:rPr>
              <a:t>Fake news and real news dataset is from the Kaggle website</a:t>
            </a:r>
            <a:endParaRPr lang="en-US" sz="1500" dirty="0"/>
          </a:p>
          <a:p>
            <a:pPr marL="457200" lvl="0" indent="-228600" defTabSz="914400">
              <a:lnSpc>
                <a:spcPct val="90000"/>
              </a:lnSpc>
              <a:spcBef>
                <a:spcPts val="0"/>
              </a:spcBef>
              <a:spcAft>
                <a:spcPts val="600"/>
              </a:spcAft>
              <a:buSzPts val="1800"/>
              <a:buFont typeface="Arial" panose="020B0604020202020204" pitchFamily="34" charset="0"/>
              <a:buChar char="•"/>
            </a:pPr>
            <a:r>
              <a:rPr lang="en-US" sz="1500" b="1" dirty="0">
                <a:sym typeface="Century Schoolbook"/>
              </a:rPr>
              <a:t>The website provided two datasets, true labeled news articles and fake labeled news articles</a:t>
            </a:r>
            <a:endParaRPr lang="en-US" sz="1500" dirty="0"/>
          </a:p>
          <a:p>
            <a:pPr marL="114300" lvl="0" indent="-228600" defTabSz="914400">
              <a:lnSpc>
                <a:spcPct val="90000"/>
              </a:lnSpc>
              <a:spcBef>
                <a:spcPts val="0"/>
              </a:spcBef>
              <a:spcAft>
                <a:spcPts val="600"/>
              </a:spcAft>
              <a:buSzPts val="1800"/>
              <a:buFont typeface="Arial" panose="020B0604020202020204" pitchFamily="34" charset="0"/>
              <a:buChar char="•"/>
            </a:pP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p:nvSpPr>
          <p:cNvPr id="99" name="Rectangle 9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0"/>
            <a:ext cx="9141714"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353676" cy="170619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05" name="Rectangle 104">
            <a:extLst>
              <a:ext uri="{FF2B5EF4-FFF2-40B4-BE49-F238E27FC236}">
                <a16:creationId xmlns:a16="http://schemas.microsoft.com/office/drawing/2014/main" id="{28928A89-D0B3-42AC-80FB-CA7D44569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545301"/>
            <a:ext cx="8035257" cy="4074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Google Shape;284;g8da37f7518_3_0"/>
          <p:cNvSpPr txBox="1">
            <a:spLocks noGrp="1"/>
          </p:cNvSpPr>
          <p:nvPr>
            <p:ph type="title"/>
          </p:nvPr>
        </p:nvSpPr>
        <p:spPr>
          <a:xfrm>
            <a:off x="3003262" y="-665885"/>
            <a:ext cx="3970719" cy="2447686"/>
          </a:xfrm>
          <a:prstGeom prst="rect">
            <a:avLst/>
          </a:prstGeom>
        </p:spPr>
        <p:txBody>
          <a:bodyPr spcFirstLastPara="1" vert="horz" lIns="91440" tIns="45720" rIns="91440" bIns="45720" rtlCol="0" anchor="t" anchorCtr="0">
            <a:normAutofit/>
          </a:bodyPr>
          <a:lstStyle/>
          <a:p>
            <a:pPr marL="0" lvl="0" indent="0" defTabSz="914400">
              <a:lnSpc>
                <a:spcPct val="90000"/>
              </a:lnSpc>
              <a:spcBef>
                <a:spcPct val="0"/>
              </a:spcBef>
              <a:spcAft>
                <a:spcPts val="0"/>
              </a:spcAft>
            </a:pPr>
            <a:br>
              <a:rPr lang="en-US" sz="3600" dirty="0"/>
            </a:br>
            <a:br>
              <a:rPr lang="en-US" sz="3600" dirty="0"/>
            </a:br>
            <a:br>
              <a:rPr lang="en-US" sz="3600" dirty="0"/>
            </a:br>
            <a:r>
              <a:rPr lang="en-US" sz="3600" b="1" dirty="0">
                <a:solidFill>
                  <a:schemeClr val="accent5"/>
                </a:solidFill>
              </a:rPr>
              <a:t>Dataset Sample</a:t>
            </a:r>
          </a:p>
        </p:txBody>
      </p:sp>
      <p:pic>
        <p:nvPicPr>
          <p:cNvPr id="286" name="Google Shape;286;g8da37f7518_3_0"/>
          <p:cNvPicPr preferRelativeResize="0"/>
          <p:nvPr/>
        </p:nvPicPr>
        <p:blipFill rotWithShape="1">
          <a:blip r:embed="rId3"/>
          <a:srcRect r="6615" b="-1"/>
          <a:stretch/>
        </p:blipFill>
        <p:spPr>
          <a:xfrm>
            <a:off x="1072112" y="2845826"/>
            <a:ext cx="7293936" cy="1706185"/>
          </a:xfrm>
          <a:prstGeom prst="rect">
            <a:avLst/>
          </a:prstGeom>
          <a:noFill/>
        </p:spPr>
      </p:pic>
      <p:sp>
        <p:nvSpPr>
          <p:cNvPr id="285" name="Google Shape;285;g8da37f7518_3_0"/>
          <p:cNvSpPr txBox="1">
            <a:spLocks noGrp="1"/>
          </p:cNvSpPr>
          <p:nvPr>
            <p:ph type="body" idx="1"/>
          </p:nvPr>
        </p:nvSpPr>
        <p:spPr>
          <a:xfrm>
            <a:off x="1099306" y="1464493"/>
            <a:ext cx="3717312" cy="2376572"/>
          </a:xfrm>
          <a:prstGeom prst="rect">
            <a:avLst/>
          </a:prstGeom>
        </p:spPr>
        <p:txBody>
          <a:bodyPr spcFirstLastPara="1" vert="horz" lIns="91440" tIns="45720" rIns="91440" bIns="45720" rtlCol="0" anchor="t" anchorCtr="0">
            <a:normAutofit/>
          </a:bodyPr>
          <a:lstStyle/>
          <a:p>
            <a:pPr marL="0" lvl="0" indent="-228600" defTabSz="914400">
              <a:lnSpc>
                <a:spcPct val="90000"/>
              </a:lnSpc>
              <a:spcBef>
                <a:spcPts val="0"/>
              </a:spcBef>
              <a:spcAft>
                <a:spcPts val="600"/>
              </a:spcAft>
              <a:buClr>
                <a:schemeClr val="dk1"/>
              </a:buClr>
              <a:buSzPts val="1100"/>
              <a:buFont typeface="Arial" panose="020B0604020202020204" pitchFamily="34" charset="0"/>
              <a:buChar char="•"/>
            </a:pPr>
            <a:r>
              <a:rPr lang="en-US" sz="1400" dirty="0"/>
              <a:t>Dataset shows the index, title, text, subject, date, and label(True, Fake)</a:t>
            </a:r>
          </a:p>
          <a:p>
            <a:pPr marL="0" lvl="0" indent="-228600" defTabSz="914400">
              <a:lnSpc>
                <a:spcPct val="90000"/>
              </a:lnSpc>
              <a:spcBef>
                <a:spcPts val="0"/>
              </a:spcBef>
              <a:spcAft>
                <a:spcPts val="600"/>
              </a:spcAft>
              <a:buClr>
                <a:schemeClr val="dk1"/>
              </a:buClr>
              <a:buSzPts val="1100"/>
              <a:buFont typeface="Arial" panose="020B0604020202020204" pitchFamily="34" charset="0"/>
              <a:buChar char="•"/>
            </a:pPr>
            <a:r>
              <a:rPr lang="en-US" sz="1400" dirty="0"/>
              <a:t>You will notice the subjective opinion in the samples labeled Fake</a:t>
            </a:r>
          </a:p>
          <a:p>
            <a:pPr marL="0" lvl="0" indent="-228600" defTabSz="914400">
              <a:lnSpc>
                <a:spcPct val="90000"/>
              </a:lnSpc>
              <a:spcBef>
                <a:spcPts val="0"/>
              </a:spcBef>
              <a:spcAft>
                <a:spcPts val="600"/>
              </a:spcAft>
              <a:buClr>
                <a:schemeClr val="dk1"/>
              </a:buClr>
              <a:buSzPts val="1100"/>
              <a:buFont typeface="Arial" panose="020B0604020202020204" pitchFamily="34" charset="0"/>
              <a:buChar char="•"/>
            </a:pPr>
            <a:r>
              <a:rPr lang="en-US" sz="1400" dirty="0"/>
              <a:t>Used to influence viewers opinions on subjects </a:t>
            </a:r>
          </a:p>
          <a:p>
            <a:pPr marL="0" lvl="0" indent="0" defTabSz="914400">
              <a:lnSpc>
                <a:spcPct val="90000"/>
              </a:lnSpc>
              <a:spcBef>
                <a:spcPts val="0"/>
              </a:spcBef>
              <a:spcAft>
                <a:spcPts val="600"/>
              </a:spcAft>
              <a:buClr>
                <a:schemeClr val="dk1"/>
              </a:buClr>
              <a:buSzPts val="1100"/>
              <a:buNone/>
            </a:pPr>
            <a:endParaRPr lang="en-US" sz="1400" dirty="0"/>
          </a:p>
          <a:p>
            <a:pPr marL="0" lvl="0" indent="-228600" defTabSz="914400">
              <a:lnSpc>
                <a:spcPct val="90000"/>
              </a:lnSpc>
              <a:spcBef>
                <a:spcPts val="0"/>
              </a:spcBef>
              <a:spcAft>
                <a:spcPts val="600"/>
              </a:spcAft>
              <a:buFont typeface="Arial" panose="020B0604020202020204" pitchFamily="34" charset="0"/>
              <a:buChar char="•"/>
            </a:pPr>
            <a:endParaRPr lang="en-US" sz="1400" dirty="0"/>
          </a:p>
        </p:txBody>
      </p:sp>
      <p:cxnSp>
        <p:nvCxnSpPr>
          <p:cNvPr id="107" name="Straight Connector 106">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4207"/>
            <a:ext cx="0" cy="51435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13947"/>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0"/>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194"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Rectangle 197">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1" name="Google Shape;291;g8da37f7518_3_5"/>
          <p:cNvSpPr txBox="1">
            <a:spLocks noGrp="1"/>
          </p:cNvSpPr>
          <p:nvPr>
            <p:ph type="title"/>
          </p:nvPr>
        </p:nvSpPr>
        <p:spPr>
          <a:xfrm>
            <a:off x="785460" y="569853"/>
            <a:ext cx="7729890" cy="994173"/>
          </a:xfrm>
          <a:prstGeom prst="rect">
            <a:avLst/>
          </a:prstGeom>
        </p:spPr>
        <p:txBody>
          <a:bodyPr spcFirstLastPara="1" vert="horz" lIns="91440" tIns="45720" rIns="91440" bIns="45720" rtlCol="0" anchor="ctr" anchorCtr="0">
            <a:normAutofit/>
          </a:bodyPr>
          <a:lstStyle/>
          <a:p>
            <a:pPr marL="0" lvl="0" indent="0" defTabSz="914400">
              <a:spcAft>
                <a:spcPts val="0"/>
              </a:spcAft>
              <a:buSzPts val="1800"/>
            </a:pPr>
            <a:r>
              <a:rPr lang="en-US" sz="3000" dirty="0">
                <a:solidFill>
                  <a:srgbClr val="FFFFFF"/>
                </a:solidFill>
              </a:rPr>
              <a:t>Data Set Balance</a:t>
            </a:r>
          </a:p>
        </p:txBody>
      </p:sp>
      <p:pic>
        <p:nvPicPr>
          <p:cNvPr id="293" name="Google Shape;293;g8da37f7518_3_5" descr="A close up of a logo&#10;&#10;Description automatically generated"/>
          <p:cNvPicPr preferRelativeResize="0"/>
          <p:nvPr/>
        </p:nvPicPr>
        <p:blipFill rotWithShape="1">
          <a:blip r:embed="rId3"/>
          <a:srcRect l="4799" r="4804" b="3"/>
          <a:stretch/>
        </p:blipFill>
        <p:spPr>
          <a:xfrm>
            <a:off x="1068676" y="1869282"/>
            <a:ext cx="2407334" cy="2672529"/>
          </a:xfrm>
          <a:prstGeom prst="rect">
            <a:avLst/>
          </a:prstGeom>
          <a:noFill/>
        </p:spPr>
      </p:pic>
      <p:sp>
        <p:nvSpPr>
          <p:cNvPr id="292" name="Google Shape;292;g8da37f7518_3_5"/>
          <p:cNvSpPr txBox="1">
            <a:spLocks noGrp="1"/>
          </p:cNvSpPr>
          <p:nvPr>
            <p:ph sz="half" idx="1"/>
          </p:nvPr>
        </p:nvSpPr>
        <p:spPr>
          <a:xfrm>
            <a:off x="3971676" y="1870837"/>
            <a:ext cx="4103647" cy="2672369"/>
          </a:xfrm>
          <a:prstGeom prst="rect">
            <a:avLst/>
          </a:prstGeom>
        </p:spPr>
        <p:txBody>
          <a:bodyPr spcFirstLastPara="1" vert="horz" lIns="91440" tIns="45720" rIns="91440" bIns="45720" rtlCol="0" anchorCtr="0">
            <a:normAutofit/>
          </a:bodyPr>
          <a:lstStyle/>
          <a:p>
            <a:pPr marL="457200" lvl="0" indent="-228600" defTabSz="914400">
              <a:spcBef>
                <a:spcPts val="750"/>
              </a:spcBef>
              <a:spcAft>
                <a:spcPts val="0"/>
              </a:spcAft>
            </a:pPr>
            <a:endParaRPr lang="en-US" sz="1800" b="1" dirty="0"/>
          </a:p>
          <a:p>
            <a:pPr marL="228600" lvl="0" indent="0" defTabSz="914400">
              <a:spcBef>
                <a:spcPts val="750"/>
              </a:spcBef>
              <a:spcAft>
                <a:spcPts val="0"/>
              </a:spcAft>
              <a:buSzPts val="1740"/>
              <a:buNone/>
            </a:pPr>
            <a:endParaRPr lang="en-US" sz="1800" b="1" dirty="0"/>
          </a:p>
          <a:p>
            <a:pPr marL="228600" lvl="0" indent="0" defTabSz="914400">
              <a:spcBef>
                <a:spcPts val="750"/>
              </a:spcBef>
              <a:spcAft>
                <a:spcPts val="0"/>
              </a:spcAft>
              <a:buSzPts val="1740"/>
              <a:buNone/>
            </a:pPr>
            <a:r>
              <a:rPr lang="en-US" sz="1800" b="1" dirty="0"/>
              <a:t>Balance of fake news articles and True news articles for training and testing data sets</a:t>
            </a:r>
          </a:p>
          <a:p>
            <a:pPr marL="137160" lvl="0" indent="-228600" defTabSz="914400">
              <a:spcBef>
                <a:spcPts val="750"/>
              </a:spcBef>
              <a:spcAft>
                <a:spcPts val="0"/>
              </a:spcAft>
              <a:buSzPts val="1440"/>
            </a:pPr>
            <a:endParaRPr lang="en-US" sz="18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7"/>
        <p:cNvGrpSpPr/>
        <p:nvPr/>
      </p:nvGrpSpPr>
      <p:grpSpPr>
        <a:xfrm>
          <a:off x="0" y="0"/>
          <a:ext cx="0" cy="0"/>
          <a:chOff x="0" y="0"/>
          <a:chExt cx="0" cy="0"/>
        </a:xfrm>
      </p:grpSpPr>
      <p:sp useBgFill="1">
        <p:nvSpPr>
          <p:cNvPr id="302" name="Rectangle 176">
            <a:extLst>
              <a:ext uri="{FF2B5EF4-FFF2-40B4-BE49-F238E27FC236}">
                <a16:creationId xmlns:a16="http://schemas.microsoft.com/office/drawing/2014/main" id="{1787C549-66DE-4718-9D45-816599251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178">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4617" cy="2425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Google Shape;298;g8da37f7518_1_17"/>
          <p:cNvSpPr txBox="1">
            <a:spLocks noGrp="1"/>
          </p:cNvSpPr>
          <p:nvPr>
            <p:ph type="title"/>
          </p:nvPr>
        </p:nvSpPr>
        <p:spPr>
          <a:xfrm>
            <a:off x="874986" y="491693"/>
            <a:ext cx="3697014" cy="1736712"/>
          </a:xfrm>
          <a:prstGeom prst="rect">
            <a:avLst/>
          </a:prstGeom>
        </p:spPr>
        <p:txBody>
          <a:bodyPr spcFirstLastPara="1" lIns="91425" tIns="45700" rIns="91425" bIns="45700" anchorCtr="0">
            <a:normAutofit/>
          </a:bodyPr>
          <a:lstStyle/>
          <a:p>
            <a:pPr marL="0" lvl="0" indent="0" rtl="0">
              <a:spcBef>
                <a:spcPts val="0"/>
              </a:spcBef>
              <a:spcAft>
                <a:spcPts val="0"/>
              </a:spcAft>
              <a:buNone/>
            </a:pPr>
            <a:endParaRPr lang="en-US" sz="3500"/>
          </a:p>
          <a:p>
            <a:pPr marL="0" lvl="0" indent="0" rtl="0">
              <a:spcBef>
                <a:spcPts val="0"/>
              </a:spcBef>
              <a:spcAft>
                <a:spcPts val="0"/>
              </a:spcAft>
              <a:buNone/>
            </a:pPr>
            <a:endParaRPr lang="en-US" sz="3500"/>
          </a:p>
          <a:p>
            <a:pPr marL="0" lvl="0" indent="0" rtl="0">
              <a:spcBef>
                <a:spcPts val="0"/>
              </a:spcBef>
              <a:spcAft>
                <a:spcPts val="0"/>
              </a:spcAft>
              <a:buNone/>
            </a:pPr>
            <a:r>
              <a:rPr lang="en-US" sz="3500">
                <a:latin typeface="Algerian" panose="020F0502020204030204" pitchFamily="34" charset="0"/>
                <a:cs typeface="Algerian" panose="020F0502020204030204" pitchFamily="34" charset="0"/>
              </a:rPr>
              <a:t>Overview</a:t>
            </a:r>
            <a:endParaRPr lang="en-US" sz="3500" b="1">
              <a:latin typeface="Algerian" panose="020F0502020204030204" pitchFamily="34" charset="0"/>
              <a:cs typeface="Algerian" panose="020F0502020204030204" pitchFamily="34" charset="0"/>
            </a:endParaRPr>
          </a:p>
          <a:p>
            <a:pPr marL="0" lvl="0" indent="0" rtl="0">
              <a:spcBef>
                <a:spcPts val="750"/>
              </a:spcBef>
              <a:spcAft>
                <a:spcPts val="0"/>
              </a:spcAft>
              <a:buClr>
                <a:schemeClr val="dk1"/>
              </a:buClr>
              <a:buSzPts val="1100"/>
              <a:buFont typeface="Arial"/>
              <a:buNone/>
            </a:pPr>
            <a:endParaRPr lang="en-US" sz="3500">
              <a:latin typeface="Algerian" panose="020F0502020204030204" pitchFamily="34" charset="0"/>
              <a:cs typeface="Algerian" panose="020F0502020204030204" pitchFamily="34" charset="0"/>
            </a:endParaRPr>
          </a:p>
          <a:p>
            <a:pPr marL="0" lvl="0" indent="0" rtl="0">
              <a:spcBef>
                <a:spcPts val="0"/>
              </a:spcBef>
              <a:spcAft>
                <a:spcPts val="0"/>
              </a:spcAft>
              <a:buNone/>
            </a:pPr>
            <a:endParaRPr lang="en-US" sz="3500"/>
          </a:p>
        </p:txBody>
      </p:sp>
      <p:sp>
        <p:nvSpPr>
          <p:cNvPr id="304" name="Rectangle 180">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5229" cy="24254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5" name="Group 182">
            <a:extLst>
              <a:ext uri="{FF2B5EF4-FFF2-40B4-BE49-F238E27FC236}">
                <a16:creationId xmlns:a16="http://schemas.microsoft.com/office/drawing/2014/main" id="{BAB21C4D-C8DB-45E4-8B45-1A73A1886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33" y="54864"/>
            <a:ext cx="884223" cy="174721"/>
            <a:chOff x="7763256" y="73152"/>
            <a:chExt cx="1178966" cy="232963"/>
          </a:xfrm>
        </p:grpSpPr>
        <p:sp>
          <p:nvSpPr>
            <p:cNvPr id="306" name="Rectangle 64">
              <a:extLst>
                <a:ext uri="{FF2B5EF4-FFF2-40B4-BE49-F238E27FC236}">
                  <a16:creationId xmlns:a16="http://schemas.microsoft.com/office/drawing/2014/main" id="{408C67FF-5706-4C08-9DF4-D3E2EF7F6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6">
              <a:extLst>
                <a:ext uri="{FF2B5EF4-FFF2-40B4-BE49-F238E27FC236}">
                  <a16:creationId xmlns:a16="http://schemas.microsoft.com/office/drawing/2014/main" id="{90AE6FAF-1DDD-40E6-8128-2B5DD1464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64">
              <a:extLst>
                <a:ext uri="{FF2B5EF4-FFF2-40B4-BE49-F238E27FC236}">
                  <a16:creationId xmlns:a16="http://schemas.microsoft.com/office/drawing/2014/main" id="{3E186F0A-23FB-4FB4-8C95-4C6A6F483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6">
              <a:extLst>
                <a:ext uri="{FF2B5EF4-FFF2-40B4-BE49-F238E27FC236}">
                  <a16:creationId xmlns:a16="http://schemas.microsoft.com/office/drawing/2014/main" id="{D183081B-2F31-48CC-A297-BA0C06A74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64">
              <a:extLst>
                <a:ext uri="{FF2B5EF4-FFF2-40B4-BE49-F238E27FC236}">
                  <a16:creationId xmlns:a16="http://schemas.microsoft.com/office/drawing/2014/main" id="{BC6A5254-D4C3-478C-B4E0-73D3642DB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66">
              <a:extLst>
                <a:ext uri="{FF2B5EF4-FFF2-40B4-BE49-F238E27FC236}">
                  <a16:creationId xmlns:a16="http://schemas.microsoft.com/office/drawing/2014/main" id="{41974FE2-7080-4C99-A4E6-3E15D4B28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64">
              <a:extLst>
                <a:ext uri="{FF2B5EF4-FFF2-40B4-BE49-F238E27FC236}">
                  <a16:creationId xmlns:a16="http://schemas.microsoft.com/office/drawing/2014/main" id="{7C843590-9C15-4DFA-9178-8A943EF62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66">
              <a:extLst>
                <a:ext uri="{FF2B5EF4-FFF2-40B4-BE49-F238E27FC236}">
                  <a16:creationId xmlns:a16="http://schemas.microsoft.com/office/drawing/2014/main" id="{3506696A-3D1F-450D-96A0-B59B7BBE3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64">
              <a:extLst>
                <a:ext uri="{FF2B5EF4-FFF2-40B4-BE49-F238E27FC236}">
                  <a16:creationId xmlns:a16="http://schemas.microsoft.com/office/drawing/2014/main" id="{6D2546D9-69E1-4D75-8E64-88620781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66">
              <a:extLst>
                <a:ext uri="{FF2B5EF4-FFF2-40B4-BE49-F238E27FC236}">
                  <a16:creationId xmlns:a16="http://schemas.microsoft.com/office/drawing/2014/main" id="{865383D5-D060-4DBD-82E9-14902BD8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64">
              <a:extLst>
                <a:ext uri="{FF2B5EF4-FFF2-40B4-BE49-F238E27FC236}">
                  <a16:creationId xmlns:a16="http://schemas.microsoft.com/office/drawing/2014/main" id="{70242239-3409-460D-BA74-ADF2AFD4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66">
              <a:extLst>
                <a:ext uri="{FF2B5EF4-FFF2-40B4-BE49-F238E27FC236}">
                  <a16:creationId xmlns:a16="http://schemas.microsoft.com/office/drawing/2014/main" id="{4F02255D-DBCA-4E02-8376-8A374688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64">
              <a:extLst>
                <a:ext uri="{FF2B5EF4-FFF2-40B4-BE49-F238E27FC236}">
                  <a16:creationId xmlns:a16="http://schemas.microsoft.com/office/drawing/2014/main" id="{343BABB3-0280-4F53-A4A9-54ED96AB29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66">
              <a:extLst>
                <a:ext uri="{FF2B5EF4-FFF2-40B4-BE49-F238E27FC236}">
                  <a16:creationId xmlns:a16="http://schemas.microsoft.com/office/drawing/2014/main" id="{2824031E-D05D-4B6C-A900-28D70C737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64">
              <a:extLst>
                <a:ext uri="{FF2B5EF4-FFF2-40B4-BE49-F238E27FC236}">
                  <a16:creationId xmlns:a16="http://schemas.microsoft.com/office/drawing/2014/main" id="{96B0A62E-B7B0-475C-B1FF-989CDB45E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66">
              <a:extLst>
                <a:ext uri="{FF2B5EF4-FFF2-40B4-BE49-F238E27FC236}">
                  <a16:creationId xmlns:a16="http://schemas.microsoft.com/office/drawing/2014/main" id="{D62DF221-DFF7-4614-8983-8B7C47034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64">
              <a:extLst>
                <a:ext uri="{FF2B5EF4-FFF2-40B4-BE49-F238E27FC236}">
                  <a16:creationId xmlns:a16="http://schemas.microsoft.com/office/drawing/2014/main" id="{4E544155-BC32-4013-9135-149E30150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66">
              <a:extLst>
                <a:ext uri="{FF2B5EF4-FFF2-40B4-BE49-F238E27FC236}">
                  <a16:creationId xmlns:a16="http://schemas.microsoft.com/office/drawing/2014/main" id="{1DD4153E-E8EE-4D47-8FF6-926EBB23F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64">
              <a:extLst>
                <a:ext uri="{FF2B5EF4-FFF2-40B4-BE49-F238E27FC236}">
                  <a16:creationId xmlns:a16="http://schemas.microsoft.com/office/drawing/2014/main" id="{6834F1B0-119E-4A62-A22F-79C5AEEE3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66">
              <a:extLst>
                <a:ext uri="{FF2B5EF4-FFF2-40B4-BE49-F238E27FC236}">
                  <a16:creationId xmlns:a16="http://schemas.microsoft.com/office/drawing/2014/main" id="{04C90783-5CC9-4855-A633-D3D3B900D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0" name="Google Shape;300;g8da37f7518_1_17" descr="Diagram&#10;&#10;Description automatically generated"/>
          <p:cNvPicPr preferRelativeResize="0"/>
          <p:nvPr/>
        </p:nvPicPr>
        <p:blipFill rotWithShape="1">
          <a:blip r:embed="rId3"/>
          <a:srcRect r="-1" b="2193"/>
          <a:stretch/>
        </p:blipFill>
        <p:spPr>
          <a:xfrm>
            <a:off x="447660" y="2425488"/>
            <a:ext cx="4325231" cy="2718012"/>
          </a:xfrm>
          <a:prstGeom prst="rect">
            <a:avLst/>
          </a:prstGeom>
          <a:noFill/>
        </p:spPr>
      </p:pic>
      <p:sp>
        <p:nvSpPr>
          <p:cNvPr id="321" name="Rectangle 320">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25488"/>
            <a:ext cx="455228" cy="2718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Google Shape;299;g8da37f7518_1_17"/>
          <p:cNvSpPr txBox="1">
            <a:spLocks noGrp="1"/>
          </p:cNvSpPr>
          <p:nvPr>
            <p:ph idx="1"/>
          </p:nvPr>
        </p:nvSpPr>
        <p:spPr>
          <a:xfrm>
            <a:off x="5376825" y="390905"/>
            <a:ext cx="3372320" cy="4468342"/>
          </a:xfrm>
          <a:prstGeom prst="rect">
            <a:avLst/>
          </a:prstGeom>
        </p:spPr>
        <p:txBody>
          <a:bodyPr spcFirstLastPara="1" lIns="91425" tIns="45700" rIns="91425" bIns="45700" anchor="ctr" anchorCtr="0">
            <a:normAutofit/>
          </a:bodyPr>
          <a:lstStyle/>
          <a:p>
            <a:pPr marL="0" lvl="0" indent="0" rtl="0">
              <a:spcBef>
                <a:spcPts val="750"/>
              </a:spcBef>
              <a:spcAft>
                <a:spcPts val="0"/>
              </a:spcAft>
              <a:buClr>
                <a:schemeClr val="dk1"/>
              </a:buClr>
              <a:buSzPts val="1100"/>
              <a:buFont typeface="Arial"/>
              <a:buNone/>
            </a:pPr>
            <a:r>
              <a:rPr lang="en-US" sz="1700" b="1"/>
              <a:t>1.	Data Processing</a:t>
            </a:r>
          </a:p>
          <a:p>
            <a:pPr marL="0" lvl="0" indent="0" rtl="0">
              <a:spcBef>
                <a:spcPts val="750"/>
              </a:spcBef>
              <a:spcAft>
                <a:spcPts val="0"/>
              </a:spcAft>
              <a:buClr>
                <a:schemeClr val="dk1"/>
              </a:buClr>
              <a:buSzPts val="1100"/>
              <a:buFont typeface="Arial"/>
              <a:buNone/>
            </a:pPr>
            <a:r>
              <a:rPr lang="en-US" sz="1700" b="1"/>
              <a:t>2.	Data Exploration and    Visualization </a:t>
            </a:r>
          </a:p>
          <a:p>
            <a:pPr marL="0" lvl="0" indent="0" rtl="0">
              <a:spcBef>
                <a:spcPts val="750"/>
              </a:spcBef>
              <a:spcAft>
                <a:spcPts val="0"/>
              </a:spcAft>
              <a:buClr>
                <a:schemeClr val="dk1"/>
              </a:buClr>
              <a:buSzPts val="1100"/>
              <a:buFont typeface="Arial"/>
              <a:buNone/>
            </a:pPr>
            <a:r>
              <a:rPr lang="en-US" sz="1700" b="1"/>
              <a:t>3.	Vectorization </a:t>
            </a:r>
          </a:p>
          <a:p>
            <a:pPr marL="0" lvl="0" indent="0" rtl="0">
              <a:spcBef>
                <a:spcPts val="750"/>
              </a:spcBef>
              <a:spcAft>
                <a:spcPts val="0"/>
              </a:spcAft>
              <a:buClr>
                <a:schemeClr val="dk1"/>
              </a:buClr>
              <a:buSzPts val="1100"/>
              <a:buFont typeface="Arial"/>
              <a:buNone/>
            </a:pPr>
            <a:r>
              <a:rPr lang="en-US" sz="1700" b="1"/>
              <a:t>4.	Model Creation and Evaluation </a:t>
            </a:r>
          </a:p>
          <a:p>
            <a:pPr marL="0" lvl="0" indent="0" rtl="0">
              <a:spcBef>
                <a:spcPts val="750"/>
              </a:spcBef>
              <a:spcAft>
                <a:spcPts val="0"/>
              </a:spcAft>
              <a:buClr>
                <a:schemeClr val="dk1"/>
              </a:buClr>
              <a:buSzPts val="1100"/>
              <a:buFont typeface="Arial"/>
              <a:buNone/>
            </a:pPr>
            <a:r>
              <a:rPr lang="en-US" sz="1700" b="1"/>
              <a:t>5.	Sentiment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4"/>
        <p:cNvGrpSpPr/>
        <p:nvPr/>
      </p:nvGrpSpPr>
      <p:grpSpPr>
        <a:xfrm>
          <a:off x="0" y="0"/>
          <a:ext cx="0" cy="0"/>
          <a:chOff x="0" y="0"/>
          <a:chExt cx="0" cy="0"/>
        </a:xfrm>
      </p:grpSpPr>
      <p:sp>
        <p:nvSpPr>
          <p:cNvPr id="121" name="Rectangle 12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94"/>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5" name="Google Shape;305;g8dc0cfde70_1_0"/>
          <p:cNvSpPr txBox="1">
            <a:spLocks noGrp="1"/>
          </p:cNvSpPr>
          <p:nvPr>
            <p:ph type="title"/>
          </p:nvPr>
        </p:nvSpPr>
        <p:spPr>
          <a:xfrm>
            <a:off x="4570578" y="602216"/>
            <a:ext cx="3733482" cy="1090538"/>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sz="2300" dirty="0">
                <a:solidFill>
                  <a:srgbClr val="000000"/>
                </a:solidFill>
              </a:rPr>
              <a:t>Data Importing and Preprocessing</a:t>
            </a:r>
          </a:p>
          <a:p>
            <a:pPr marL="0" lvl="0" indent="0" rtl="0">
              <a:spcBef>
                <a:spcPts val="0"/>
              </a:spcBef>
              <a:spcAft>
                <a:spcPts val="0"/>
              </a:spcAft>
              <a:buNone/>
            </a:pPr>
            <a:endParaRPr lang="en-US" sz="2300" dirty="0">
              <a:solidFill>
                <a:srgbClr val="000000"/>
              </a:solidFill>
            </a:endParaRPr>
          </a:p>
        </p:txBody>
      </p:sp>
      <p:sp>
        <p:nvSpPr>
          <p:cNvPr id="12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8" name="Graphic 117" descr="Newspaper">
            <a:extLst>
              <a:ext uri="{FF2B5EF4-FFF2-40B4-BE49-F238E27FC236}">
                <a16:creationId xmlns:a16="http://schemas.microsoft.com/office/drawing/2014/main" id="{8ACB2421-AD3A-4208-A3A1-3691E8EF5E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690" y="1221816"/>
            <a:ext cx="2715016" cy="2715016"/>
          </a:xfrm>
          <a:prstGeom prst="rect">
            <a:avLst/>
          </a:prstGeom>
        </p:spPr>
      </p:pic>
      <p:sp>
        <p:nvSpPr>
          <p:cNvPr id="306" name="Google Shape;306;g8dc0cfde70_1_0"/>
          <p:cNvSpPr txBox="1">
            <a:spLocks noGrp="1"/>
          </p:cNvSpPr>
          <p:nvPr>
            <p:ph idx="1"/>
          </p:nvPr>
        </p:nvSpPr>
        <p:spPr>
          <a:xfrm>
            <a:off x="4567930" y="1816261"/>
            <a:ext cx="3733184" cy="2729467"/>
          </a:xfrm>
          <a:prstGeom prst="rect">
            <a:avLst/>
          </a:prstGeom>
        </p:spPr>
        <p:txBody>
          <a:bodyPr spcFirstLastPara="1" lIns="91425" tIns="45700" rIns="91425" bIns="45700" anchor="ctr" anchorCtr="0">
            <a:normAutofit/>
          </a:bodyPr>
          <a:lstStyle/>
          <a:p>
            <a:pPr marL="457200" lvl="0" indent="-327025" rtl="0">
              <a:spcBef>
                <a:spcPts val="1200"/>
              </a:spcBef>
              <a:spcAft>
                <a:spcPts val="0"/>
              </a:spcAft>
              <a:buClr>
                <a:schemeClr val="dk1"/>
              </a:buClr>
              <a:buSzPts val="1550"/>
              <a:buFont typeface="Arial"/>
              <a:buAutoNum type="arabicPeriod"/>
            </a:pPr>
            <a:r>
              <a:rPr lang="en-US" sz="900" b="1" dirty="0">
                <a:solidFill>
                  <a:srgbClr val="000000"/>
                </a:solidFill>
                <a:latin typeface="Arial"/>
                <a:ea typeface="Arial"/>
                <a:cs typeface="Arial"/>
                <a:sym typeface="Arial"/>
              </a:rPr>
              <a:t>Data Collection and importing Libraries</a:t>
            </a:r>
            <a:r>
              <a:rPr lang="en-US" sz="900" dirty="0">
                <a:solidFill>
                  <a:srgbClr val="000000"/>
                </a:solidFill>
                <a:latin typeface="Arial"/>
                <a:ea typeface="Arial"/>
                <a:cs typeface="Arial"/>
                <a:sym typeface="Arial"/>
              </a:rPr>
              <a:t>:</a:t>
            </a:r>
            <a:br>
              <a:rPr lang="en-US" sz="900" dirty="0">
                <a:solidFill>
                  <a:srgbClr val="000000"/>
                </a:solidFill>
                <a:latin typeface="Arial"/>
                <a:ea typeface="Arial"/>
                <a:cs typeface="Arial"/>
                <a:sym typeface="Arial"/>
              </a:rPr>
            </a:br>
            <a:r>
              <a:rPr lang="en-US" sz="900" dirty="0">
                <a:solidFill>
                  <a:srgbClr val="000000"/>
                </a:solidFill>
                <a:latin typeface="Arial"/>
                <a:ea typeface="Arial"/>
                <a:cs typeface="Arial"/>
                <a:sym typeface="Arial"/>
              </a:rPr>
              <a:t>(fakes news and real news datasets) explain rationale</a:t>
            </a:r>
          </a:p>
          <a:p>
            <a:pPr marL="457200" lvl="0" indent="-327025" rtl="0">
              <a:spcBef>
                <a:spcPts val="1200"/>
              </a:spcBef>
              <a:spcAft>
                <a:spcPts val="0"/>
              </a:spcAft>
              <a:buClr>
                <a:schemeClr val="dk1"/>
              </a:buClr>
              <a:buSzPts val="1550"/>
              <a:buFont typeface="Arial"/>
              <a:buAutoNum type="arabicPeriod"/>
            </a:pPr>
            <a:r>
              <a:rPr lang="en-US" sz="900" b="1" dirty="0">
                <a:solidFill>
                  <a:srgbClr val="000000"/>
                </a:solidFill>
                <a:latin typeface="Arial"/>
                <a:ea typeface="Arial"/>
                <a:cs typeface="Arial"/>
                <a:sym typeface="Arial"/>
              </a:rPr>
              <a:t>Data processing</a:t>
            </a:r>
            <a:r>
              <a:rPr lang="en-US" sz="900" dirty="0">
                <a:solidFill>
                  <a:srgbClr val="000000"/>
                </a:solidFill>
                <a:latin typeface="Arial"/>
                <a:ea typeface="Arial"/>
                <a:cs typeface="Arial"/>
                <a:sym typeface="Arial"/>
              </a:rPr>
              <a:t>:</a:t>
            </a:r>
            <a:br>
              <a:rPr lang="en-US" sz="900" dirty="0">
                <a:solidFill>
                  <a:srgbClr val="000000"/>
                </a:solidFill>
                <a:latin typeface="Arial"/>
                <a:ea typeface="Arial"/>
                <a:cs typeface="Arial"/>
                <a:sym typeface="Arial"/>
              </a:rPr>
            </a:br>
            <a:r>
              <a:rPr lang="en-US" sz="900" dirty="0">
                <a:solidFill>
                  <a:srgbClr val="000000"/>
                </a:solidFill>
                <a:latin typeface="Arial"/>
                <a:ea typeface="Arial"/>
                <a:cs typeface="Arial"/>
                <a:sym typeface="Arial"/>
              </a:rPr>
              <a:t>check null values, filter and manipulate columns, adding labels (fake or real), and merge on selected columns</a:t>
            </a:r>
          </a:p>
          <a:p>
            <a:pPr marL="457200" lvl="0" indent="-327025" rtl="0">
              <a:spcBef>
                <a:spcPts val="1200"/>
              </a:spcBef>
              <a:spcAft>
                <a:spcPts val="0"/>
              </a:spcAft>
              <a:buClr>
                <a:schemeClr val="dk1"/>
              </a:buClr>
              <a:buSzPts val="1550"/>
              <a:buFont typeface="Arial"/>
              <a:buAutoNum type="arabicPeriod"/>
            </a:pPr>
            <a:r>
              <a:rPr lang="en-US" sz="900" b="1" dirty="0">
                <a:solidFill>
                  <a:srgbClr val="000000"/>
                </a:solidFill>
                <a:latin typeface="Arial"/>
                <a:ea typeface="Arial"/>
                <a:cs typeface="Arial"/>
                <a:sym typeface="Arial"/>
              </a:rPr>
              <a:t>Preprocessing the text: NLP Approach</a:t>
            </a:r>
          </a:p>
          <a:p>
            <a:pPr marL="457200" lvl="0" indent="-327025" rtl="0">
              <a:spcBef>
                <a:spcPts val="1200"/>
              </a:spcBef>
              <a:spcAft>
                <a:spcPts val="0"/>
              </a:spcAft>
              <a:buClr>
                <a:schemeClr val="dk1"/>
              </a:buClr>
              <a:buSzPts val="1550"/>
              <a:buFont typeface="Arial"/>
              <a:buAutoNum type="arabicPeriod"/>
            </a:pPr>
            <a:r>
              <a:rPr lang="en-US" sz="900" b="1" dirty="0">
                <a:solidFill>
                  <a:srgbClr val="000000"/>
                </a:solidFill>
                <a:latin typeface="Arial"/>
                <a:ea typeface="Arial"/>
                <a:cs typeface="Arial"/>
                <a:sym typeface="Arial"/>
              </a:rPr>
              <a:t>Text to features conversion	</a:t>
            </a:r>
          </a:p>
          <a:p>
            <a:pPr marL="0" lvl="0" indent="0" rtl="0">
              <a:spcBef>
                <a:spcPts val="750"/>
              </a:spcBef>
              <a:spcAft>
                <a:spcPts val="0"/>
              </a:spcAft>
              <a:buNone/>
            </a:pPr>
            <a:endParaRPr lang="en-US" sz="900" b="1" dirty="0">
              <a:solidFill>
                <a:srgbClr val="000000"/>
              </a:solidFill>
              <a:latin typeface="Arial"/>
              <a:ea typeface="Arial"/>
              <a:cs typeface="Arial"/>
              <a:sym typeface="Arial"/>
            </a:endParaRPr>
          </a:p>
          <a:p>
            <a:pPr marL="0" lvl="0" indent="0" rtl="0">
              <a:spcBef>
                <a:spcPts val="750"/>
              </a:spcBef>
              <a:spcAft>
                <a:spcPts val="0"/>
              </a:spcAft>
              <a:buNone/>
            </a:pPr>
            <a:endParaRPr lang="en-US" sz="900" dirty="0">
              <a:solidFill>
                <a:srgbClr val="000000"/>
              </a:solidFill>
              <a:highlight>
                <a:srgbClr val="FFFFFF"/>
              </a:highlight>
              <a:latin typeface="Arial"/>
              <a:ea typeface="Arial"/>
              <a:cs typeface="Arial"/>
              <a:sym typeface="Arial"/>
            </a:endParaRPr>
          </a:p>
          <a:p>
            <a:pPr marL="2286000" lvl="0" indent="0" rtl="0">
              <a:spcBef>
                <a:spcPts val="0"/>
              </a:spcBef>
              <a:spcAft>
                <a:spcPts val="0"/>
              </a:spcAft>
              <a:buNone/>
            </a:pPr>
            <a:endParaRPr lang="en-US" sz="900" dirty="0">
              <a:solidFill>
                <a:srgbClr val="000000"/>
              </a:solidFill>
              <a:highlight>
                <a:srgbClr val="FFFFFF"/>
              </a:highlight>
              <a:latin typeface="Arial"/>
              <a:ea typeface="Arial"/>
              <a:cs typeface="Arial"/>
              <a:sym typeface="Arial"/>
            </a:endParaRPr>
          </a:p>
          <a:p>
            <a:pPr marL="2286000" lvl="0" indent="0" rtl="0">
              <a:spcBef>
                <a:spcPts val="750"/>
              </a:spcBef>
              <a:spcAft>
                <a:spcPts val="0"/>
              </a:spcAft>
              <a:buNone/>
            </a:pPr>
            <a:r>
              <a:rPr lang="en-US" sz="900" dirty="0">
                <a:solidFill>
                  <a:srgbClr val="000000"/>
                </a:solidFill>
              </a:rPr>
              <a:t> </a:t>
            </a:r>
          </a:p>
          <a:p>
            <a:pPr marL="0" lvl="0" indent="0" rtl="0">
              <a:spcBef>
                <a:spcPts val="750"/>
              </a:spcBef>
              <a:spcAft>
                <a:spcPts val="0"/>
              </a:spcAft>
              <a:buNone/>
            </a:pPr>
            <a:endParaRPr lang="en-US" sz="900" dirty="0">
              <a:solidFill>
                <a:srgbClr val="000000"/>
              </a:solidFill>
            </a:endParaRPr>
          </a:p>
          <a:p>
            <a:pPr marL="457200" lvl="0" indent="0" rtl="0">
              <a:spcBef>
                <a:spcPts val="750"/>
              </a:spcBef>
              <a:spcAft>
                <a:spcPts val="0"/>
              </a:spcAft>
              <a:buNone/>
            </a:pPr>
            <a:endParaRPr lang="en-US" sz="900"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8dc3378db3_0_3"/>
          <p:cNvSpPr/>
          <p:nvPr/>
        </p:nvSpPr>
        <p:spPr>
          <a:xfrm>
            <a:off x="6932450" y="1213550"/>
            <a:ext cx="1882800" cy="1117500"/>
          </a:xfrm>
          <a:prstGeom prst="flowChartAlternateProcess">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Tokenization-</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Breaking down text into words.</a:t>
            </a:r>
            <a:endParaRPr dirty="0"/>
          </a:p>
        </p:txBody>
      </p:sp>
      <p:sp>
        <p:nvSpPr>
          <p:cNvPr id="312" name="Google Shape;312;g8dc3378db3_0_3"/>
          <p:cNvSpPr/>
          <p:nvPr/>
        </p:nvSpPr>
        <p:spPr>
          <a:xfrm>
            <a:off x="6932450" y="3929950"/>
            <a:ext cx="1882800" cy="1117500"/>
          </a:xfrm>
          <a:prstGeom prst="flowChartAlternateProcess">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Lemmatization-</a:t>
            </a:r>
            <a:endParaRPr dirty="0"/>
          </a:p>
          <a:p>
            <a:pPr marL="0" lvl="0" indent="0" algn="l" rtl="0">
              <a:spcBef>
                <a:spcPts val="0"/>
              </a:spcBef>
              <a:spcAft>
                <a:spcPts val="0"/>
              </a:spcAft>
              <a:buNone/>
            </a:pPr>
            <a:r>
              <a:rPr lang="en-US" sz="1200" dirty="0"/>
              <a:t>Converting the word to lemma(Root word) instead of just removing suffixes</a:t>
            </a:r>
            <a:endParaRPr sz="1200" dirty="0"/>
          </a:p>
        </p:txBody>
      </p:sp>
      <p:sp>
        <p:nvSpPr>
          <p:cNvPr id="313" name="Google Shape;313;g8dc3378db3_0_3"/>
          <p:cNvSpPr/>
          <p:nvPr/>
        </p:nvSpPr>
        <p:spPr>
          <a:xfrm>
            <a:off x="1806325" y="302800"/>
            <a:ext cx="1882800" cy="1117500"/>
          </a:xfrm>
          <a:prstGeom prst="flowChartAlternateProcess">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0124D"/>
                </a:solidFill>
              </a:rPr>
              <a:t>Corpus/Text data- Unstructured</a:t>
            </a:r>
            <a:endParaRPr dirty="0">
              <a:solidFill>
                <a:srgbClr val="20124D"/>
              </a:solidFill>
            </a:endParaRPr>
          </a:p>
        </p:txBody>
      </p:sp>
      <p:sp>
        <p:nvSpPr>
          <p:cNvPr id="314" name="Google Shape;314;g8dc3378db3_0_3"/>
          <p:cNvSpPr/>
          <p:nvPr/>
        </p:nvSpPr>
        <p:spPr>
          <a:xfrm>
            <a:off x="4403700" y="302800"/>
            <a:ext cx="1882800" cy="1117500"/>
          </a:xfrm>
          <a:prstGeom prst="flowChartAlternateProcess">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Convert the text data into Lower case.</a:t>
            </a:r>
            <a:endParaRPr dirty="0"/>
          </a:p>
        </p:txBody>
      </p:sp>
      <p:sp>
        <p:nvSpPr>
          <p:cNvPr id="315" name="Google Shape;315;g8dc3378db3_0_3"/>
          <p:cNvSpPr/>
          <p:nvPr/>
        </p:nvSpPr>
        <p:spPr>
          <a:xfrm>
            <a:off x="6932450" y="2571750"/>
            <a:ext cx="1882800" cy="11175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400" dirty="0">
                <a:solidFill>
                  <a:schemeClr val="dk1"/>
                </a:solidFill>
              </a:rPr>
              <a:t>Removing punctuations, special chars,urls,numbers etc.</a:t>
            </a:r>
            <a:endParaRPr sz="1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16" name="Google Shape;316;g8dc3378db3_0_3"/>
          <p:cNvSpPr/>
          <p:nvPr/>
        </p:nvSpPr>
        <p:spPr>
          <a:xfrm>
            <a:off x="4572000" y="3953250"/>
            <a:ext cx="1882800" cy="11175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Removing            stopwords-</a:t>
            </a:r>
            <a:endParaRPr/>
          </a:p>
          <a:p>
            <a:pPr marL="0" lvl="0" indent="0" algn="ctr" rtl="0">
              <a:spcBef>
                <a:spcPts val="0"/>
              </a:spcBef>
              <a:spcAft>
                <a:spcPts val="0"/>
              </a:spcAft>
              <a:buNone/>
            </a:pPr>
            <a:r>
              <a:rPr lang="en-US"/>
              <a:t>Complete stop words</a:t>
            </a:r>
            <a:endParaRPr/>
          </a:p>
        </p:txBody>
      </p:sp>
      <p:sp>
        <p:nvSpPr>
          <p:cNvPr id="317" name="Google Shape;317;g8dc3378db3_0_3"/>
          <p:cNvSpPr/>
          <p:nvPr/>
        </p:nvSpPr>
        <p:spPr>
          <a:xfrm>
            <a:off x="3245300" y="1867925"/>
            <a:ext cx="2495232" cy="1637712"/>
          </a:xfrm>
          <a:prstGeom prst="clou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Visualization</a:t>
            </a:r>
            <a:endParaRPr/>
          </a:p>
        </p:txBody>
      </p:sp>
      <p:cxnSp>
        <p:nvCxnSpPr>
          <p:cNvPr id="318" name="Google Shape;318;g8dc3378db3_0_3"/>
          <p:cNvCxnSpPr>
            <a:stCxn id="313" idx="3"/>
            <a:endCxn id="314" idx="1"/>
          </p:cNvCxnSpPr>
          <p:nvPr/>
        </p:nvCxnSpPr>
        <p:spPr>
          <a:xfrm>
            <a:off x="3689125" y="861550"/>
            <a:ext cx="714600" cy="600"/>
          </a:xfrm>
          <a:prstGeom prst="curvedConnector3">
            <a:avLst>
              <a:gd name="adj1" fmla="val 49998"/>
            </a:avLst>
          </a:prstGeom>
          <a:noFill/>
          <a:ln w="9525" cap="flat" cmpd="sng">
            <a:solidFill>
              <a:schemeClr val="dk2"/>
            </a:solidFill>
            <a:prstDash val="solid"/>
            <a:round/>
            <a:headEnd type="none" w="med" len="med"/>
            <a:tailEnd type="none" w="med" len="med"/>
          </a:ln>
        </p:spPr>
      </p:cxnSp>
      <p:cxnSp>
        <p:nvCxnSpPr>
          <p:cNvPr id="319" name="Google Shape;319;g8dc3378db3_0_3"/>
          <p:cNvCxnSpPr>
            <a:stCxn id="314" idx="3"/>
            <a:endCxn id="311" idx="1"/>
          </p:cNvCxnSpPr>
          <p:nvPr/>
        </p:nvCxnSpPr>
        <p:spPr>
          <a:xfrm>
            <a:off x="6286500" y="861550"/>
            <a:ext cx="645900" cy="910800"/>
          </a:xfrm>
          <a:prstGeom prst="curvedConnector3">
            <a:avLst>
              <a:gd name="adj1" fmla="val 50004"/>
            </a:avLst>
          </a:prstGeom>
          <a:noFill/>
          <a:ln w="9525" cap="flat" cmpd="sng">
            <a:solidFill>
              <a:schemeClr val="dk2"/>
            </a:solidFill>
            <a:prstDash val="solid"/>
            <a:round/>
            <a:headEnd type="none" w="med" len="med"/>
            <a:tailEnd type="none" w="med" len="med"/>
          </a:ln>
        </p:spPr>
      </p:cxnSp>
      <p:cxnSp>
        <p:nvCxnSpPr>
          <p:cNvPr id="320" name="Google Shape;320;g8dc3378db3_0_3"/>
          <p:cNvCxnSpPr>
            <a:stCxn id="311" idx="2"/>
            <a:endCxn id="315" idx="0"/>
          </p:cNvCxnSpPr>
          <p:nvPr/>
        </p:nvCxnSpPr>
        <p:spPr>
          <a:xfrm rot="-5400000" flipH="1">
            <a:off x="7753850" y="2451050"/>
            <a:ext cx="240600" cy="600"/>
          </a:xfrm>
          <a:prstGeom prst="curvedConnector3">
            <a:avLst>
              <a:gd name="adj1" fmla="val 50021"/>
            </a:avLst>
          </a:prstGeom>
          <a:noFill/>
          <a:ln w="9525" cap="flat" cmpd="sng">
            <a:solidFill>
              <a:schemeClr val="dk2"/>
            </a:solidFill>
            <a:prstDash val="solid"/>
            <a:round/>
            <a:headEnd type="none" w="med" len="med"/>
            <a:tailEnd type="none" w="med" len="med"/>
          </a:ln>
        </p:spPr>
      </p:cxnSp>
      <p:cxnSp>
        <p:nvCxnSpPr>
          <p:cNvPr id="321" name="Google Shape;321;g8dc3378db3_0_3"/>
          <p:cNvCxnSpPr>
            <a:stCxn id="315" idx="2"/>
            <a:endCxn id="312" idx="0"/>
          </p:cNvCxnSpPr>
          <p:nvPr/>
        </p:nvCxnSpPr>
        <p:spPr>
          <a:xfrm rot="-5400000" flipH="1">
            <a:off x="7753850" y="3809250"/>
            <a:ext cx="240600" cy="600"/>
          </a:xfrm>
          <a:prstGeom prst="curvedConnector3">
            <a:avLst>
              <a:gd name="adj1" fmla="val 50021"/>
            </a:avLst>
          </a:prstGeom>
          <a:noFill/>
          <a:ln w="9525" cap="flat" cmpd="sng">
            <a:solidFill>
              <a:schemeClr val="dk2"/>
            </a:solidFill>
            <a:prstDash val="solid"/>
            <a:round/>
            <a:headEnd type="none" w="med" len="med"/>
            <a:tailEnd type="none" w="med" len="med"/>
          </a:ln>
        </p:spPr>
      </p:cxnSp>
      <p:cxnSp>
        <p:nvCxnSpPr>
          <p:cNvPr id="322" name="Google Shape;322;g8dc3378db3_0_3"/>
          <p:cNvCxnSpPr>
            <a:stCxn id="312" idx="1"/>
            <a:endCxn id="316" idx="3"/>
          </p:cNvCxnSpPr>
          <p:nvPr/>
        </p:nvCxnSpPr>
        <p:spPr>
          <a:xfrm flipH="1">
            <a:off x="6454850" y="4488700"/>
            <a:ext cx="477600" cy="23400"/>
          </a:xfrm>
          <a:prstGeom prst="curvedConnector3">
            <a:avLst>
              <a:gd name="adj1" fmla="val 50005"/>
            </a:avLst>
          </a:prstGeom>
          <a:noFill/>
          <a:ln w="9525" cap="flat" cmpd="sng">
            <a:solidFill>
              <a:schemeClr val="dk2"/>
            </a:solidFill>
            <a:prstDash val="solid"/>
            <a:round/>
            <a:headEnd type="none" w="med" len="med"/>
            <a:tailEnd type="none" w="med" len="med"/>
          </a:ln>
        </p:spPr>
      </p:cxnSp>
      <p:cxnSp>
        <p:nvCxnSpPr>
          <p:cNvPr id="323" name="Google Shape;323;g8dc3378db3_0_3"/>
          <p:cNvCxnSpPr>
            <a:stCxn id="316" idx="1"/>
            <a:endCxn id="317" idx="2"/>
          </p:cNvCxnSpPr>
          <p:nvPr/>
        </p:nvCxnSpPr>
        <p:spPr>
          <a:xfrm rot="10800000">
            <a:off x="3252900" y="2686800"/>
            <a:ext cx="1319100" cy="1825200"/>
          </a:xfrm>
          <a:prstGeom prst="curvedConnector3">
            <a:avLst>
              <a:gd name="adj1" fmla="val 136551"/>
            </a:avLst>
          </a:prstGeom>
          <a:noFill/>
          <a:ln w="9525" cap="flat" cmpd="sng">
            <a:solidFill>
              <a:schemeClr val="dk2"/>
            </a:solidFill>
            <a:prstDash val="solid"/>
            <a:round/>
            <a:headEnd type="none" w="med" len="med"/>
            <a:tailEnd type="none" w="med" len="med"/>
          </a:ln>
        </p:spPr>
      </p:cxnSp>
      <p:pic>
        <p:nvPicPr>
          <p:cNvPr id="324" name="Google Shape;324;g8dc3378db3_0_3"/>
          <p:cNvPicPr preferRelativeResize="0"/>
          <p:nvPr/>
        </p:nvPicPr>
        <p:blipFill rotWithShape="1">
          <a:blip r:embed="rId3">
            <a:alphaModFix/>
          </a:blip>
          <a:srcRect t="8960" b="49111"/>
          <a:stretch/>
        </p:blipFill>
        <p:spPr>
          <a:xfrm rot="-5400000">
            <a:off x="-910800" y="2013225"/>
            <a:ext cx="3444300" cy="1347100"/>
          </a:xfrm>
          <a:prstGeom prst="rect">
            <a:avLst/>
          </a:prstGeom>
          <a:noFill/>
          <a:ln>
            <a:noFill/>
          </a:ln>
        </p:spPr>
      </p:pic>
      <p:cxnSp>
        <p:nvCxnSpPr>
          <p:cNvPr id="325" name="Google Shape;325;g8dc3378db3_0_3"/>
          <p:cNvCxnSpPr>
            <a:stCxn id="313" idx="3"/>
            <a:endCxn id="314" idx="1"/>
          </p:cNvCxnSpPr>
          <p:nvPr/>
        </p:nvCxnSpPr>
        <p:spPr>
          <a:xfrm>
            <a:off x="3689125" y="861550"/>
            <a:ext cx="714600" cy="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g8dc3378db3_0_3"/>
          <p:cNvCxnSpPr>
            <a:stCxn id="311" idx="2"/>
            <a:endCxn id="315" idx="0"/>
          </p:cNvCxnSpPr>
          <p:nvPr/>
        </p:nvCxnSpPr>
        <p:spPr>
          <a:xfrm>
            <a:off x="7873850" y="2331050"/>
            <a:ext cx="0" cy="2406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g8dc3378db3_0_3"/>
          <p:cNvCxnSpPr>
            <a:stCxn id="315" idx="2"/>
            <a:endCxn id="312" idx="0"/>
          </p:cNvCxnSpPr>
          <p:nvPr/>
        </p:nvCxnSpPr>
        <p:spPr>
          <a:xfrm>
            <a:off x="7873850" y="3689250"/>
            <a:ext cx="0" cy="2406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g8dc3378db3_0_3"/>
          <p:cNvCxnSpPr>
            <a:stCxn id="312" idx="1"/>
            <a:endCxn id="316" idx="3"/>
          </p:cNvCxnSpPr>
          <p:nvPr/>
        </p:nvCxnSpPr>
        <p:spPr>
          <a:xfrm flipH="1">
            <a:off x="6454850" y="4488700"/>
            <a:ext cx="477600" cy="23400"/>
          </a:xfrm>
          <a:prstGeom prst="straightConnector1">
            <a:avLst/>
          </a:prstGeom>
          <a:noFill/>
          <a:ln w="9525" cap="flat" cmpd="sng">
            <a:solidFill>
              <a:schemeClr val="dk2"/>
            </a:solidFill>
            <a:prstDash val="solid"/>
            <a:round/>
            <a:headEnd type="none" w="med" len="med"/>
            <a:tailEnd type="triangle" w="med" len="med"/>
          </a:ln>
        </p:spPr>
      </p:cxnSp>
      <p:sp>
        <p:nvSpPr>
          <p:cNvPr id="329" name="Google Shape;329;g8dc3378db3_0_3"/>
          <p:cNvSpPr/>
          <p:nvPr/>
        </p:nvSpPr>
        <p:spPr>
          <a:xfrm rot="5400000">
            <a:off x="3122900" y="2625575"/>
            <a:ext cx="122400" cy="122400"/>
          </a:xfrm>
          <a:prstGeom prst="triangl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8dc3378db3_0_3"/>
          <p:cNvSpPr/>
          <p:nvPr/>
        </p:nvSpPr>
        <p:spPr>
          <a:xfrm rot="-5400000">
            <a:off x="6810000" y="1711100"/>
            <a:ext cx="122400" cy="122400"/>
          </a:xfrm>
          <a:prstGeom prst="triangle">
            <a:avLst>
              <a:gd name="adj" fmla="val 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8dc3378db3_0_3"/>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2"/>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1411</TotalTime>
  <Words>1739</Words>
  <Application>Microsoft Macintosh PowerPoint</Application>
  <PresentationFormat>On-screen Show (16:9)</PresentationFormat>
  <Paragraphs>337</Paragraphs>
  <Slides>32</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Times New Roman</vt:lpstr>
      <vt:lpstr>Noto Sans Symbols</vt:lpstr>
      <vt:lpstr>Calibri</vt:lpstr>
      <vt:lpstr>Arial</vt:lpstr>
      <vt:lpstr>Helvetica Neue Medium</vt:lpstr>
      <vt:lpstr>Calibri Light</vt:lpstr>
      <vt:lpstr>Century Gothic</vt:lpstr>
      <vt:lpstr>Comic Sans MS</vt:lpstr>
      <vt:lpstr>Roboto</vt:lpstr>
      <vt:lpstr>Algerian</vt:lpstr>
      <vt:lpstr>Office Theme</vt:lpstr>
      <vt:lpstr>Using Data Science To Detect Fake News</vt:lpstr>
      <vt:lpstr>Project Background &amp; Research Implications/Importance</vt:lpstr>
      <vt:lpstr>Research On:</vt:lpstr>
      <vt:lpstr>Dataset</vt:lpstr>
      <vt:lpstr>   Dataset Sample</vt:lpstr>
      <vt:lpstr>Data Set Balance</vt:lpstr>
      <vt:lpstr>  Overview  </vt:lpstr>
      <vt:lpstr>Data Importing and Preprocessing </vt:lpstr>
      <vt:lpstr>PowerPoint Presentation</vt:lpstr>
      <vt:lpstr>Summary Statistics - Fake News Subject Breakdown </vt:lpstr>
      <vt:lpstr>Summary Statistics - True News Subject Breakdown</vt:lpstr>
      <vt:lpstr>Summary Statistics - Article Length  </vt:lpstr>
      <vt:lpstr>     Word Cloud - Fake News    </vt:lpstr>
      <vt:lpstr>     Word Cloud - True News    </vt:lpstr>
      <vt:lpstr>                         Sentiment  Analysis</vt:lpstr>
      <vt:lpstr>Sentiment Analysis: ‘Polarity’(Title)</vt:lpstr>
      <vt:lpstr>Sentiment Analysis: ‘Polarity’(Text)   </vt:lpstr>
      <vt:lpstr>Sentiment Analysis: ‘Subjectivity’(Title)</vt:lpstr>
      <vt:lpstr>Sentiment Analysis: ‘Subjectivity’(Text)</vt:lpstr>
      <vt:lpstr>Text Vectorization </vt:lpstr>
      <vt:lpstr>Fake news detection using naive Bayes classifier</vt:lpstr>
      <vt:lpstr>Naive Bayes Classifier  </vt:lpstr>
      <vt:lpstr>Process </vt:lpstr>
      <vt:lpstr>Process </vt:lpstr>
      <vt:lpstr>Process</vt:lpstr>
      <vt:lpstr>Process </vt:lpstr>
      <vt:lpstr>Results </vt:lpstr>
      <vt:lpstr>Putting model to the test! </vt:lpstr>
      <vt:lpstr>Results  </vt:lpstr>
      <vt:lpstr>Conclusion</vt:lpstr>
      <vt:lpstr>Conclusion (Non-Data Science)  When all else fails, Google the headline of the article and see if there are results indicating it’s a fake news article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Science To Detect Fake News</dc:title>
  <dc:creator>Sai Sruthi Bodapati</dc:creator>
  <cp:lastModifiedBy>Sai Sruthi Bodapati</cp:lastModifiedBy>
  <cp:revision>9</cp:revision>
  <dcterms:created xsi:type="dcterms:W3CDTF">2020-12-05T08:24:58Z</dcterms:created>
  <dcterms:modified xsi:type="dcterms:W3CDTF">2020-12-06T07:56:52Z</dcterms:modified>
</cp:coreProperties>
</file>